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74" r:id="rId2"/>
    <p:sldId id="259" r:id="rId3"/>
    <p:sldId id="260" r:id="rId4"/>
    <p:sldId id="267" r:id="rId5"/>
    <p:sldId id="268" r:id="rId6"/>
    <p:sldId id="269" r:id="rId7"/>
    <p:sldId id="270" r:id="rId8"/>
    <p:sldId id="273" r:id="rId9"/>
    <p:sldId id="272" r:id="rId10"/>
  </p:sldIdLst>
  <p:sldSz cx="12192000" cy="6858000"/>
  <p:notesSz cx="6858000" cy="9144000"/>
  <p:embeddedFontLst>
    <p:embeddedFont>
      <p:font typeface="Source Sans Pro" panose="020B0503030403020204" pitchFamily="34" charset="0"/>
      <p:regular r:id="rId12"/>
      <p:bold r:id="rId13"/>
      <p:italic r:id="rId14"/>
      <p:boldItalic r:id="rId15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D3C"/>
    <a:srgbClr val="10508C"/>
    <a:srgbClr val="ED1C24"/>
    <a:srgbClr val="8E0E88"/>
    <a:srgbClr val="FFCC00"/>
    <a:srgbClr val="038F98"/>
    <a:srgbClr val="81D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24" autoAdjust="0"/>
    <p:restoredTop sz="94674" autoAdjust="0"/>
  </p:normalViewPr>
  <p:slideViewPr>
    <p:cSldViewPr snapToGrid="0">
      <p:cViewPr varScale="1">
        <p:scale>
          <a:sx n="150" d="100"/>
          <a:sy n="150" d="100"/>
        </p:scale>
        <p:origin x="1896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D4114-E1F7-4B1E-9082-2DC53FD2BF58}" type="datetimeFigureOut">
              <a:rPr lang="de-DE" smtClean="0"/>
              <a:t>15.01.2026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60DC1-EAB1-4024-A734-FA8B164F6A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5600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/>
              <a:t>﻿Auf die Präsentation wird im Methodenhandbuch DEMOKRATIE IM DIALOG auf S.41 und S.78 verwiesen.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60DC1-EAB1-4024-A734-FA8B164F6A4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5995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blau">
    <p:bg>
      <p:bgPr>
        <a:solidFill>
          <a:srgbClr val="105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D610E1F1-03ED-62DF-1E82-8D609A216B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10508C"/>
          </a:solidFill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4E8356A-72F5-82C8-1650-369F0D7E61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92806" y="477934"/>
            <a:ext cx="3698750" cy="781905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8AD7C9C8-8094-1B5C-8610-779D95A4EE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1066" y="2968675"/>
            <a:ext cx="10491848" cy="815608"/>
          </a:xfrm>
          <a:noFill/>
        </p:spPr>
        <p:txBody>
          <a:bodyPr wrap="square" lIns="0" tIns="0" anchor="b">
            <a:spAutoFit/>
          </a:bodyPr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  <a:highlight>
                  <a:srgbClr val="ED1C24"/>
                </a:highlight>
                <a:latin typeface="+mj-lt"/>
              </a:defRPr>
            </a:lvl1pPr>
          </a:lstStyle>
          <a:p>
            <a:r>
              <a:rPr lang="de-DE" dirty="0"/>
              <a:t> Präsentationstitel </a:t>
            </a: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3A06052B-426F-687C-97F5-8B424EA25A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1066" y="4027714"/>
            <a:ext cx="10491848" cy="1504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4000"/>
              </a:lnSpc>
              <a:buNone/>
              <a:defRPr sz="2800" b="1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Anlass | Ort</a:t>
            </a:r>
          </a:p>
          <a:p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126886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grün">
    <p:bg>
      <p:bgPr>
        <a:solidFill>
          <a:srgbClr val="76BD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D610E1F1-03ED-62DF-1E82-8D609A216B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76BD3C"/>
          </a:solidFill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8AD7C9C8-8094-1B5C-8610-779D95A4EE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1066" y="2968675"/>
            <a:ext cx="10491848" cy="815608"/>
          </a:xfrm>
          <a:noFill/>
        </p:spPr>
        <p:txBody>
          <a:bodyPr wrap="square" lIns="0" tIns="0" anchor="b">
            <a:spAutoFit/>
          </a:bodyPr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  <a:highlight>
                  <a:srgbClr val="038F98"/>
                </a:highlight>
                <a:latin typeface="+mj-lt"/>
              </a:defRPr>
            </a:lvl1pPr>
          </a:lstStyle>
          <a:p>
            <a:r>
              <a:rPr lang="de-DE" dirty="0"/>
              <a:t> Präsentationstitel 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A34DA4F-43D1-9E1C-81E4-DE0BC9FCC9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92806" y="477934"/>
            <a:ext cx="3698750" cy="781905"/>
          </a:xfrm>
          <a:prstGeom prst="rect">
            <a:avLst/>
          </a:prstGeom>
        </p:spPr>
      </p:pic>
      <p:sp>
        <p:nvSpPr>
          <p:cNvPr id="5" name="Untertitel 2">
            <a:extLst>
              <a:ext uri="{FF2B5EF4-FFF2-40B4-BE49-F238E27FC236}">
                <a16:creationId xmlns:a16="http://schemas.microsoft.com/office/drawing/2014/main" id="{582DBDE0-C505-196A-5360-52A0DF07E2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1066" y="4027714"/>
            <a:ext cx="10491848" cy="1504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4000"/>
              </a:lnSpc>
              <a:buNone/>
              <a:defRPr sz="2800" b="1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Anlass | Ort</a:t>
            </a:r>
          </a:p>
          <a:p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890105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_hellblau">
    <p:bg>
      <p:bgPr>
        <a:solidFill>
          <a:srgbClr val="76BD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D610E1F1-03ED-62DF-1E82-8D609A216B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38F98"/>
          </a:solidFill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8AD7C9C8-8094-1B5C-8610-779D95A4EE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1066" y="2968675"/>
            <a:ext cx="10491848" cy="815608"/>
          </a:xfrm>
          <a:noFill/>
        </p:spPr>
        <p:txBody>
          <a:bodyPr wrap="square" lIns="0" tIns="0" anchor="b">
            <a:spAutoFit/>
          </a:bodyPr>
          <a:lstStyle>
            <a:lvl1pPr algn="l">
              <a:lnSpc>
                <a:spcPts val="6000"/>
              </a:lnSpc>
              <a:defRPr sz="6000">
                <a:solidFill>
                  <a:schemeClr val="accent3">
                    <a:lumMod val="20000"/>
                    <a:lumOff val="80000"/>
                  </a:schemeClr>
                </a:solidFill>
                <a:highlight>
                  <a:srgbClr val="76BD3C"/>
                </a:highlight>
                <a:latin typeface="+mj-lt"/>
              </a:defRPr>
            </a:lvl1pPr>
          </a:lstStyle>
          <a:p>
            <a:r>
              <a:rPr lang="de-DE" dirty="0"/>
              <a:t> Präsentationstitel 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A34DA4F-43D1-9E1C-81E4-DE0BC9FCC9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92806" y="477934"/>
            <a:ext cx="3698750" cy="781905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68CF82B9-47CD-A5C0-BB94-312F2DFD13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1066" y="4027714"/>
            <a:ext cx="10491848" cy="1504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4000"/>
              </a:lnSpc>
              <a:buNone/>
              <a:defRPr sz="2800" b="1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Anlass | Ort</a:t>
            </a:r>
          </a:p>
          <a:p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333683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-Titelfolie weiß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A9BF75DB-0EBF-B1BD-C62F-AA15FFFD55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1066" y="2859620"/>
            <a:ext cx="10491848" cy="924663"/>
          </a:xfrm>
          <a:noFill/>
        </p:spPr>
        <p:txBody>
          <a:bodyPr wrap="square" lIns="0" tIns="108000" anchor="b">
            <a:spAutoFit/>
          </a:bodyPr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  <a:highlight>
                  <a:srgbClr val="10508C"/>
                </a:highlight>
                <a:latin typeface="+mj-lt"/>
              </a:defRPr>
            </a:lvl1pPr>
          </a:lstStyle>
          <a:p>
            <a:r>
              <a:rPr lang="de-DE" dirty="0"/>
              <a:t> Thema </a:t>
            </a: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06D1530A-31AB-A55A-106D-FE7778579A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1066" y="4027714"/>
            <a:ext cx="10491848" cy="1504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4000"/>
              </a:lnSpc>
              <a:buNone/>
              <a:defRPr sz="2800" i="0">
                <a:solidFill>
                  <a:srgbClr val="10508C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52FAE0E-A975-789A-3B51-9442BBAE93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63760" y="262158"/>
            <a:ext cx="2111996" cy="44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Folie">
    <p:bg>
      <p:bgPr>
        <a:blipFill dpi="0" rotWithShape="1">
          <a:blip r:embed="rId2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2">
            <a:extLst>
              <a:ext uri="{FF2B5EF4-FFF2-40B4-BE49-F238E27FC236}">
                <a16:creationId xmlns:a16="http://schemas.microsoft.com/office/drawing/2014/main" id="{4D0A153B-6347-CB87-F0E4-71008A76A7D0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851066" y="2148840"/>
            <a:ext cx="10081094" cy="405892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>
              <a:lnSpc>
                <a:spcPts val="2600"/>
              </a:lnSpc>
              <a:buFont typeface="Wingdings" panose="05000000000000000000" pitchFamily="2" charset="2"/>
              <a:buChar char="§"/>
              <a:defRPr sz="2400" i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 marL="800100" indent="-342900" algn="l">
              <a:buFont typeface="Wingdings" panose="05000000000000000000" pitchFamily="2" charset="2"/>
              <a:buChar char="§"/>
              <a:defRPr sz="2000"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Inhalt bearbeiten</a:t>
            </a:r>
          </a:p>
          <a:p>
            <a:pPr lvl="1"/>
            <a:r>
              <a:rPr lang="de-DE" dirty="0"/>
              <a:t>Zweite Ebene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ABAA3E0-03DA-8F15-417B-2C60248801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63760" y="262158"/>
            <a:ext cx="2111996" cy="44647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1A88265C-48F5-0C88-1B5C-4515356499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1066" y="851064"/>
            <a:ext cx="10081094" cy="1148080"/>
          </a:xfrm>
        </p:spPr>
        <p:txBody>
          <a:bodyPr lIns="0" tIns="0" bIns="0" anchor="b" anchorCtr="0">
            <a:noAutofit/>
          </a:bodyPr>
          <a:lstStyle>
            <a:lvl1pPr algn="l">
              <a:lnSpc>
                <a:spcPts val="3800"/>
              </a:lnSpc>
              <a:defRPr sz="3500">
                <a:solidFill>
                  <a:schemeClr val="bg1"/>
                </a:solidFill>
                <a:highlight>
                  <a:srgbClr val="10508C"/>
                </a:highlight>
                <a:latin typeface="+mj-lt"/>
              </a:defRPr>
            </a:lvl1pPr>
          </a:lstStyle>
          <a:p>
            <a:r>
              <a:rPr lang="de-DE" dirty="0"/>
              <a:t> Folien-Titel </a:t>
            </a:r>
          </a:p>
        </p:txBody>
      </p:sp>
    </p:spTree>
    <p:extLst>
      <p:ext uri="{BB962C8B-B14F-4D97-AF65-F5344CB8AC3E}">
        <p14:creationId xmlns:p14="http://schemas.microsoft.com/office/powerpoint/2010/main" val="41203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-Folie">
    <p:bg>
      <p:bgPr>
        <a:blipFill dpi="0" rotWithShape="1">
          <a:blip r:embed="rId2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2">
            <a:extLst>
              <a:ext uri="{FF2B5EF4-FFF2-40B4-BE49-F238E27FC236}">
                <a16:creationId xmlns:a16="http://schemas.microsoft.com/office/drawing/2014/main" id="{4D0A153B-6347-CB87-F0E4-71008A76A7D0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851066" y="2148840"/>
            <a:ext cx="4040974" cy="4673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600"/>
              </a:lnSpc>
              <a:buNone/>
              <a:defRPr sz="2400" i="0">
                <a:solidFill>
                  <a:schemeClr val="bg1"/>
                </a:solidFill>
                <a:highlight>
                  <a:srgbClr val="ED1C24"/>
                </a:highlight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>
                <a:solidFill>
                  <a:srgbClr val="8E0E88"/>
                </a:solidFill>
                <a:highlight>
                  <a:srgbClr val="FFCC00"/>
                </a:highlight>
                <a:latin typeface="Source Sans Pro" panose="020B0503030403020204" pitchFamily="34" charset="0"/>
                <a:ea typeface="Source Sans Pro" panose="020B0503030403020204" pitchFamily="34" charset="0"/>
              </a:rPr>
              <a:t> Inhalt bearbeiten</a:t>
            </a:r>
            <a:r>
              <a:rPr lang="de-DE" dirty="0">
                <a:highlight>
                  <a:srgbClr val="FFCC00"/>
                </a:highlight>
                <a:latin typeface="Source Sans Pro" panose="020B0503030403020204" pitchFamily="34" charset="0"/>
                <a:ea typeface="Source Sans Pro" panose="020B0503030403020204" pitchFamily="34" charset="0"/>
              </a:rPr>
              <a:t> </a:t>
            </a:r>
            <a:r>
              <a:rPr lang="de-DE" dirty="0">
                <a:solidFill>
                  <a:srgbClr val="8E0E88"/>
                </a:solidFill>
                <a:highlight>
                  <a:srgbClr val="FFCC00"/>
                </a:highlight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ABAA3E0-03DA-8F15-417B-2C60248801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63760" y="262158"/>
            <a:ext cx="2111996" cy="44647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1A88265C-48F5-0C88-1B5C-4515356499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1066" y="851064"/>
            <a:ext cx="10081094" cy="1148080"/>
          </a:xfrm>
        </p:spPr>
        <p:txBody>
          <a:bodyPr lIns="0" tIns="0" bIns="0" anchor="t" anchorCtr="0">
            <a:noAutofit/>
          </a:bodyPr>
          <a:lstStyle>
            <a:lvl1pPr algn="l">
              <a:lnSpc>
                <a:spcPts val="3800"/>
              </a:lnSpc>
              <a:defRPr sz="3500">
                <a:solidFill>
                  <a:schemeClr val="bg1"/>
                </a:solidFill>
                <a:highlight>
                  <a:srgbClr val="10508C"/>
                </a:highlight>
                <a:latin typeface="+mj-lt"/>
              </a:defRPr>
            </a:lvl1pPr>
          </a:lstStyle>
          <a:p>
            <a:r>
              <a:rPr lang="de-DE" dirty="0"/>
              <a:t> Folien-Titel </a:t>
            </a:r>
          </a:p>
        </p:txBody>
      </p:sp>
    </p:spTree>
    <p:extLst>
      <p:ext uri="{BB962C8B-B14F-4D97-AF65-F5344CB8AC3E}">
        <p14:creationId xmlns:p14="http://schemas.microsoft.com/office/powerpoint/2010/main" val="3375326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&amp; Text">
    <p:bg>
      <p:bgPr>
        <a:blipFill dpi="0" rotWithShape="1">
          <a:blip r:embed="rId2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8D8985B-30C0-D477-41EB-DEBD39B6A2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4018280" cy="6857999"/>
          </a:xfrm>
          <a:prstGeom prst="rect">
            <a:avLst/>
          </a:prstGeom>
          <a:solidFill>
            <a:srgbClr val="000000">
              <a:alpha val="12000"/>
            </a:srgb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3725AD0-CA1B-180E-DCE7-26659DC1A5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20720" y="851064"/>
            <a:ext cx="7711440" cy="1148080"/>
          </a:xfrm>
        </p:spPr>
        <p:txBody>
          <a:bodyPr lIns="0" bIns="0" anchor="b" anchorCtr="0">
            <a:noAutofit/>
          </a:bodyPr>
          <a:lstStyle>
            <a:lvl1pPr algn="l">
              <a:lnSpc>
                <a:spcPts val="3800"/>
              </a:lnSpc>
              <a:defRPr sz="3500">
                <a:solidFill>
                  <a:schemeClr val="bg1"/>
                </a:solidFill>
                <a:highlight>
                  <a:srgbClr val="10508C"/>
                </a:highlight>
                <a:latin typeface="+mj-lt"/>
              </a:defRPr>
            </a:lvl1pPr>
          </a:lstStyle>
          <a:p>
            <a:r>
              <a:rPr lang="de-DE" dirty="0"/>
              <a:t> Folien-Titel 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EC746C10-7496-77C6-3A2E-8E1A288CEBC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699000" y="2148840"/>
            <a:ext cx="6233160" cy="405892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>
              <a:lnSpc>
                <a:spcPts val="2600"/>
              </a:lnSpc>
              <a:buFont typeface="Wingdings" panose="05000000000000000000" pitchFamily="2" charset="2"/>
              <a:buChar char="§"/>
              <a:defRPr sz="24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Text</a:t>
            </a:r>
          </a:p>
          <a:p>
            <a:r>
              <a:rPr lang="de-DE" dirty="0"/>
              <a:t>Liste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B5ADE14-58CF-573A-3C0A-84FD5E2934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63760" y="262158"/>
            <a:ext cx="2111996" cy="44647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A8BFD24-AC50-C7AB-C969-FE8C4878A7C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829049"/>
            <a:ext cx="530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3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6EC045A-983C-4591-81A7-00E13958E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10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D8D6DF15-D815-A399-C0B3-4AFA9183E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12275"/>
            <a:ext cx="10515600" cy="3635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1146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6" r:id="rId3"/>
    <p:sldLayoutId id="2147483659" r:id="rId4"/>
    <p:sldLayoutId id="2147483649" r:id="rId5"/>
    <p:sldLayoutId id="2147483665" r:id="rId6"/>
    <p:sldLayoutId id="2147483658" r:id="rId7"/>
  </p:sldLayoutIdLst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400" b="1" kern="1200">
          <a:solidFill>
            <a:srgbClr val="10508C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4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bg2">
              <a:lumMod val="25000"/>
            </a:schemeClr>
          </a:solidFill>
          <a:latin typeface="Source Sans Pro" panose="020B0503030403020204" pitchFamily="34" charset="0"/>
          <a:ea typeface="Source Sans Pro" panose="020B0503030403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ts val="4000"/>
        </a:lnSpc>
        <a:spcBef>
          <a:spcPts val="500"/>
        </a:spcBef>
        <a:buFont typeface="Wingdings" panose="05000000000000000000" pitchFamily="2" charset="2"/>
        <a:buChar char="§"/>
        <a:defRPr sz="2800" kern="1200">
          <a:solidFill>
            <a:schemeClr val="bg2">
              <a:lumMod val="25000"/>
            </a:schemeClr>
          </a:solidFill>
          <a:latin typeface="Source Sans Pro" panose="020B0503030403020204" pitchFamily="34" charset="0"/>
          <a:ea typeface="Source Sans Pro" panose="020B0503030403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ts val="4000"/>
        </a:lnSpc>
        <a:spcBef>
          <a:spcPts val="500"/>
        </a:spcBef>
        <a:buFont typeface="Wingdings" panose="05000000000000000000" pitchFamily="2" charset="2"/>
        <a:buChar char="§"/>
        <a:defRPr sz="2800" kern="1200">
          <a:solidFill>
            <a:schemeClr val="bg2">
              <a:lumMod val="25000"/>
            </a:schemeClr>
          </a:solidFill>
          <a:latin typeface="Source Sans Pro" panose="020B0503030403020204" pitchFamily="34" charset="0"/>
          <a:ea typeface="Source Sans Pro" panose="020B0503030403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ts val="4000"/>
        </a:lnSpc>
        <a:spcBef>
          <a:spcPts val="500"/>
        </a:spcBef>
        <a:buFont typeface="Wingdings" panose="05000000000000000000" pitchFamily="2" charset="2"/>
        <a:buChar char="§"/>
        <a:defRPr sz="2800" kern="1200">
          <a:solidFill>
            <a:schemeClr val="bg2">
              <a:lumMod val="25000"/>
            </a:schemeClr>
          </a:solidFill>
          <a:latin typeface="Source Sans Pro" panose="020B0503030403020204" pitchFamily="34" charset="0"/>
          <a:ea typeface="Source Sans Pro" panose="020B0503030403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4000"/>
        </a:lnSpc>
        <a:spcBef>
          <a:spcPts val="500"/>
        </a:spcBef>
        <a:buFont typeface="Wingdings" panose="05000000000000000000" pitchFamily="2" charset="2"/>
        <a:buChar char="§"/>
        <a:defRPr sz="2800" kern="1200">
          <a:solidFill>
            <a:schemeClr val="bg2">
              <a:lumMod val="25000"/>
            </a:schemeClr>
          </a:solidFill>
          <a:latin typeface="Source Sans Pro" panose="020B0503030403020204" pitchFamily="34" charset="0"/>
          <a:ea typeface="Source Sans Pro" panose="020B0503030403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1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AF6B44-E3DB-9B6A-87D9-0D82FA5487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Vorlage PPT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ADEF5A9-C0E8-7098-49FD-15A99CFAE5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474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A5B5516-A302-E077-D5F6-D65433839D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highlight>
                  <a:srgbClr val="76BD3C"/>
                </a:highlight>
              </a:rPr>
              <a:t> Der Weg zum Vorurteil </a:t>
            </a:r>
            <a:endParaRPr lang="de-DE" dirty="0">
              <a:solidFill>
                <a:srgbClr val="10508C"/>
              </a:solidFill>
              <a:highlight>
                <a:srgbClr val="76BD3C"/>
              </a:highlight>
            </a:endParaRPr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3CEDC0CB-7DD8-DE32-B48F-2AF8F61758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Was hat das mit mir zu tun?</a:t>
            </a:r>
          </a:p>
        </p:txBody>
      </p:sp>
    </p:spTree>
    <p:extLst>
      <p:ext uri="{BB962C8B-B14F-4D97-AF65-F5344CB8AC3E}">
        <p14:creationId xmlns:p14="http://schemas.microsoft.com/office/powerpoint/2010/main" val="125123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1A96CCBB-7140-72C4-9167-C26D5FE76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0900" y="632691"/>
            <a:ext cx="3462020" cy="963367"/>
          </a:xfrm>
        </p:spPr>
        <p:txBody>
          <a:bodyPr/>
          <a:lstStyle/>
          <a:p>
            <a:r>
              <a:rPr lang="de-DE" dirty="0">
                <a:highlight>
                  <a:srgbClr val="76BD3C"/>
                </a:highlight>
              </a:rPr>
              <a:t> Der Weg zum </a:t>
            </a:r>
            <a:br>
              <a:rPr lang="de-DE" dirty="0">
                <a:highlight>
                  <a:srgbClr val="76BD3C"/>
                </a:highlight>
              </a:rPr>
            </a:br>
            <a:r>
              <a:rPr lang="de-DE" dirty="0">
                <a:highlight>
                  <a:srgbClr val="76BD3C"/>
                </a:highlight>
              </a:rPr>
              <a:t> Vorurteil 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4D22612-DBAE-D637-AADC-2BAB73EDFAE6}"/>
              </a:ext>
            </a:extLst>
          </p:cNvPr>
          <p:cNvGrpSpPr/>
          <p:nvPr/>
        </p:nvGrpSpPr>
        <p:grpSpPr>
          <a:xfrm>
            <a:off x="6750049" y="2257370"/>
            <a:ext cx="5097292" cy="2168740"/>
            <a:chOff x="6534721" y="798114"/>
            <a:chExt cx="5097292" cy="2168740"/>
          </a:xfrm>
        </p:grpSpPr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47AB6312-B5D9-A59F-F90A-D1B76FDDA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4721" y="798114"/>
              <a:ext cx="3581882" cy="2168740"/>
            </a:xfrm>
            <a:prstGeom prst="rect">
              <a:avLst/>
            </a:prstGeom>
          </p:spPr>
        </p:pic>
        <p:sp>
          <p:nvSpPr>
            <p:cNvPr id="6" name="Untertitel 4">
              <a:extLst>
                <a:ext uri="{FF2B5EF4-FFF2-40B4-BE49-F238E27FC236}">
                  <a16:creationId xmlns:a16="http://schemas.microsoft.com/office/drawing/2014/main" id="{615B420C-8FBA-54FB-C4D3-EABC1B763A7F}"/>
                </a:ext>
              </a:extLst>
            </p:cNvPr>
            <p:cNvSpPr txBox="1">
              <a:spLocks/>
            </p:cNvSpPr>
            <p:nvPr/>
          </p:nvSpPr>
          <p:spPr>
            <a:xfrm>
              <a:off x="8896599" y="1975050"/>
              <a:ext cx="2735414" cy="49276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ts val="26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2pPr>
              <a:lvl3pPr marL="9144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3pPr>
              <a:lvl4pPr marL="13716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4pPr>
              <a:lvl5pPr marL="18288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>
                  <a:solidFill>
                    <a:srgbClr val="8E0E88"/>
                  </a:solidFill>
                  <a:highlight>
                    <a:srgbClr val="FFCC00"/>
                  </a:highlight>
                  <a:latin typeface="+mn-lt"/>
                </a:rPr>
                <a:t> Zuschreibungen</a:t>
              </a:r>
              <a:r>
                <a:rPr lang="de-DE" dirty="0">
                  <a:highlight>
                    <a:srgbClr val="FFCC00"/>
                  </a:highlight>
                  <a:latin typeface="+mn-lt"/>
                </a:rPr>
                <a:t> </a:t>
              </a:r>
              <a:endParaRPr lang="de-DE" dirty="0">
                <a:solidFill>
                  <a:srgbClr val="8E0E88"/>
                </a:solidFill>
                <a:highlight>
                  <a:srgbClr val="FFCC00"/>
                </a:highlight>
                <a:latin typeface="+mn-lt"/>
              </a:endParaRP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11E648A4-D702-B49B-E0D2-A7C8251479B9}"/>
              </a:ext>
            </a:extLst>
          </p:cNvPr>
          <p:cNvGrpSpPr/>
          <p:nvPr/>
        </p:nvGrpSpPr>
        <p:grpSpPr>
          <a:xfrm>
            <a:off x="8370705" y="4531689"/>
            <a:ext cx="3379111" cy="1663317"/>
            <a:chOff x="6600834" y="2771376"/>
            <a:chExt cx="3379111" cy="1663317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61987627-CA82-4DC7-6E84-BC20693AF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0087" y="2771376"/>
              <a:ext cx="2669858" cy="1532070"/>
            </a:xfrm>
            <a:prstGeom prst="rect">
              <a:avLst/>
            </a:prstGeom>
          </p:spPr>
        </p:pic>
        <p:sp>
          <p:nvSpPr>
            <p:cNvPr id="7" name="Untertitel 4">
              <a:extLst>
                <a:ext uri="{FF2B5EF4-FFF2-40B4-BE49-F238E27FC236}">
                  <a16:creationId xmlns:a16="http://schemas.microsoft.com/office/drawing/2014/main" id="{35B885B1-2663-27F7-0BDC-995F20076D8B}"/>
                </a:ext>
              </a:extLst>
            </p:cNvPr>
            <p:cNvSpPr txBox="1">
              <a:spLocks/>
            </p:cNvSpPr>
            <p:nvPr/>
          </p:nvSpPr>
          <p:spPr>
            <a:xfrm>
              <a:off x="6600834" y="3941933"/>
              <a:ext cx="2717468" cy="49276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ts val="26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2pPr>
              <a:lvl3pPr marL="9144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3pPr>
              <a:lvl4pPr marL="13716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4pPr>
              <a:lvl5pPr marL="18288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>
                  <a:solidFill>
                    <a:srgbClr val="8E0E88"/>
                  </a:solidFill>
                  <a:highlight>
                    <a:srgbClr val="FFCC00"/>
                  </a:highlight>
                </a:rPr>
                <a:t> </a:t>
              </a:r>
              <a:r>
                <a:rPr lang="de-DE" dirty="0">
                  <a:solidFill>
                    <a:srgbClr val="8E0E88"/>
                  </a:solidFill>
                  <a:highlight>
                    <a:srgbClr val="FFCC00"/>
                  </a:highlight>
                  <a:latin typeface="Source Sans Pro" panose="020B0503030403020204" pitchFamily="34" charset="0"/>
                </a:rPr>
                <a:t>Gruppenbildung</a:t>
              </a:r>
              <a:r>
                <a:rPr lang="de-DE" dirty="0">
                  <a:highlight>
                    <a:srgbClr val="FFCC00"/>
                  </a:highlight>
                  <a:latin typeface="Source Sans Pro" panose="020B0503030403020204" pitchFamily="34" charset="0"/>
                </a:rPr>
                <a:t> </a:t>
              </a:r>
              <a:endParaRPr lang="de-DE" dirty="0">
                <a:solidFill>
                  <a:srgbClr val="8E0E88"/>
                </a:solidFill>
                <a:highlight>
                  <a:srgbClr val="FFCC00"/>
                </a:highlight>
                <a:latin typeface="Source Sans Pro" panose="020B0503030403020204" pitchFamily="34" charset="0"/>
              </a:endParaRP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E5693BFB-7ADD-959C-B2A8-50F3CAC47FD3}"/>
              </a:ext>
            </a:extLst>
          </p:cNvPr>
          <p:cNvGrpSpPr/>
          <p:nvPr/>
        </p:nvGrpSpPr>
        <p:grpSpPr>
          <a:xfrm>
            <a:off x="4527900" y="4422199"/>
            <a:ext cx="4616201" cy="2028825"/>
            <a:chOff x="7333146" y="4549826"/>
            <a:chExt cx="4616201" cy="2028825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4798014F-7A15-0BD4-CB4B-4F80BCEE5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3146" y="4549826"/>
              <a:ext cx="2590800" cy="2028825"/>
            </a:xfrm>
            <a:prstGeom prst="rect">
              <a:avLst/>
            </a:prstGeom>
          </p:spPr>
        </p:pic>
        <p:sp>
          <p:nvSpPr>
            <p:cNvPr id="8" name="Untertitel 4">
              <a:extLst>
                <a:ext uri="{FF2B5EF4-FFF2-40B4-BE49-F238E27FC236}">
                  <a16:creationId xmlns:a16="http://schemas.microsoft.com/office/drawing/2014/main" id="{BBBBD493-7813-222F-1657-DC47081D17AC}"/>
                </a:ext>
              </a:extLst>
            </p:cNvPr>
            <p:cNvSpPr txBox="1">
              <a:spLocks/>
            </p:cNvSpPr>
            <p:nvPr/>
          </p:nvSpPr>
          <p:spPr>
            <a:xfrm>
              <a:off x="9107253" y="5200824"/>
              <a:ext cx="2842094" cy="49276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ts val="26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2pPr>
              <a:lvl3pPr marL="9144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3pPr>
              <a:lvl4pPr marL="13716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4pPr>
              <a:lvl5pPr marL="18288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>
                  <a:highlight>
                    <a:srgbClr val="FFCC00"/>
                  </a:highlight>
                  <a:latin typeface="+mn-lt"/>
                </a:rPr>
                <a:t> </a:t>
              </a:r>
              <a:r>
                <a:rPr lang="de-DE" dirty="0">
                  <a:solidFill>
                    <a:srgbClr val="8E0E88"/>
                  </a:solidFill>
                  <a:highlight>
                    <a:srgbClr val="FFCC00"/>
                  </a:highlight>
                  <a:latin typeface="+mn-lt"/>
                </a:rPr>
                <a:t>Wahrnehmung</a:t>
              </a:r>
              <a:r>
                <a:rPr lang="de-DE" dirty="0">
                  <a:highlight>
                    <a:srgbClr val="FFCC00"/>
                  </a:highlight>
                  <a:latin typeface="+mn-lt"/>
                </a:rPr>
                <a:t> </a:t>
              </a:r>
              <a:endParaRPr lang="de-DE" dirty="0">
                <a:solidFill>
                  <a:srgbClr val="8E0E88"/>
                </a:solidFill>
                <a:highlight>
                  <a:srgbClr val="FFCC00"/>
                </a:highlight>
                <a:latin typeface="+mn-lt"/>
              </a:endParaRP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305E440A-8898-C662-7069-51B0F7B0D030}"/>
              </a:ext>
            </a:extLst>
          </p:cNvPr>
          <p:cNvGrpSpPr/>
          <p:nvPr/>
        </p:nvGrpSpPr>
        <p:grpSpPr>
          <a:xfrm>
            <a:off x="1332153" y="4081174"/>
            <a:ext cx="3593162" cy="2229317"/>
            <a:chOff x="2095666" y="3777619"/>
            <a:chExt cx="3593162" cy="2229317"/>
          </a:xfrm>
        </p:grpSpPr>
        <p:sp>
          <p:nvSpPr>
            <p:cNvPr id="9" name="Untertitel 4">
              <a:extLst>
                <a:ext uri="{FF2B5EF4-FFF2-40B4-BE49-F238E27FC236}">
                  <a16:creationId xmlns:a16="http://schemas.microsoft.com/office/drawing/2014/main" id="{B2058D45-AB82-FE0F-0A35-BBC487A95B84}"/>
                </a:ext>
              </a:extLst>
            </p:cNvPr>
            <p:cNvSpPr txBox="1">
              <a:spLocks/>
            </p:cNvSpPr>
            <p:nvPr/>
          </p:nvSpPr>
          <p:spPr>
            <a:xfrm>
              <a:off x="2095666" y="4956728"/>
              <a:ext cx="2420454" cy="105020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ts val="26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2pPr>
              <a:lvl3pPr marL="9144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3pPr>
              <a:lvl4pPr marL="13716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4pPr>
              <a:lvl5pPr marL="18288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>
                  <a:solidFill>
                    <a:srgbClr val="8E0E88"/>
                  </a:solidFill>
                  <a:highlight>
                    <a:srgbClr val="FFCC00"/>
                  </a:highlight>
                  <a:latin typeface="+mn-lt"/>
                </a:rPr>
                <a:t> Haltung –</a:t>
              </a:r>
              <a:r>
                <a:rPr lang="de-DE" dirty="0">
                  <a:highlight>
                    <a:srgbClr val="FFCC00"/>
                  </a:highlight>
                  <a:latin typeface="+mn-lt"/>
                </a:rPr>
                <a:t> </a:t>
              </a:r>
              <a:r>
                <a:rPr lang="de-DE" dirty="0">
                  <a:solidFill>
                    <a:srgbClr val="8E0E88"/>
                  </a:solidFill>
                  <a:highlight>
                    <a:srgbClr val="FFCC00"/>
                  </a:highlight>
                  <a:latin typeface="+mn-lt"/>
                </a:rPr>
                <a:t> </a:t>
              </a:r>
              <a:br>
                <a:rPr lang="de-DE" dirty="0">
                  <a:solidFill>
                    <a:srgbClr val="8E0E88"/>
                  </a:solidFill>
                  <a:highlight>
                    <a:srgbClr val="FFCC00"/>
                  </a:highlight>
                  <a:latin typeface="+mn-lt"/>
                </a:rPr>
              </a:br>
              <a:r>
                <a:rPr lang="de-DE" dirty="0">
                  <a:solidFill>
                    <a:srgbClr val="8E0E88"/>
                  </a:solidFill>
                  <a:highlight>
                    <a:srgbClr val="FFCC00"/>
                  </a:highlight>
                  <a:latin typeface="+mn-lt"/>
                </a:rPr>
                <a:t> Einstellungen</a:t>
              </a:r>
              <a:r>
                <a:rPr lang="de-DE" dirty="0">
                  <a:highlight>
                    <a:srgbClr val="FFCC00"/>
                  </a:highlight>
                  <a:latin typeface="+mn-lt"/>
                </a:rPr>
                <a:t> </a:t>
              </a:r>
              <a:br>
                <a:rPr lang="de-DE" dirty="0">
                  <a:solidFill>
                    <a:srgbClr val="8E0E88"/>
                  </a:solidFill>
                  <a:highlight>
                    <a:srgbClr val="FFCC00"/>
                  </a:highlight>
                  <a:latin typeface="+mn-lt"/>
                </a:rPr>
              </a:br>
              <a:r>
                <a:rPr lang="de-DE" dirty="0">
                  <a:solidFill>
                    <a:srgbClr val="8E0E88"/>
                  </a:solidFill>
                  <a:highlight>
                    <a:srgbClr val="FFCC00"/>
                  </a:highlight>
                  <a:latin typeface="+mn-lt"/>
                </a:rPr>
                <a:t> &amp; Meinungen</a:t>
              </a:r>
              <a:r>
                <a:rPr lang="de-DE" dirty="0">
                  <a:highlight>
                    <a:srgbClr val="FFCC00"/>
                  </a:highlight>
                  <a:latin typeface="+mn-lt"/>
                </a:rPr>
                <a:t>  </a:t>
              </a:r>
              <a:endParaRPr lang="de-DE" dirty="0">
                <a:solidFill>
                  <a:srgbClr val="8E0E88"/>
                </a:solidFill>
                <a:highlight>
                  <a:srgbClr val="FFCC00"/>
                </a:highlight>
                <a:latin typeface="+mn-lt"/>
              </a:endParaRPr>
            </a:p>
          </p:txBody>
        </p:sp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947CC075-92A0-74F4-FAED-BBFF7A9D0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7805" y="3777619"/>
              <a:ext cx="3101023" cy="1621072"/>
            </a:xfrm>
            <a:prstGeom prst="rect">
              <a:avLst/>
            </a:prstGeom>
          </p:spPr>
        </p:pic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7404E4C6-E860-B166-E805-D5449DB9416F}"/>
              </a:ext>
            </a:extLst>
          </p:cNvPr>
          <p:cNvGrpSpPr/>
          <p:nvPr/>
        </p:nvGrpSpPr>
        <p:grpSpPr>
          <a:xfrm>
            <a:off x="4245686" y="788689"/>
            <a:ext cx="4404998" cy="2395855"/>
            <a:chOff x="3831827" y="730292"/>
            <a:chExt cx="4404998" cy="2395855"/>
          </a:xfrm>
        </p:grpSpPr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1A5C9F50-F7EB-C740-7FB9-ADC4423F4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31827" y="730292"/>
              <a:ext cx="4404998" cy="2127884"/>
            </a:xfrm>
            <a:prstGeom prst="rect">
              <a:avLst/>
            </a:prstGeom>
          </p:spPr>
        </p:pic>
        <p:sp>
          <p:nvSpPr>
            <p:cNvPr id="46" name="Untertitel 4">
              <a:extLst>
                <a:ext uri="{FF2B5EF4-FFF2-40B4-BE49-F238E27FC236}">
                  <a16:creationId xmlns:a16="http://schemas.microsoft.com/office/drawing/2014/main" id="{705EB1A7-6FBF-92F9-567F-77E216A32004}"/>
                </a:ext>
              </a:extLst>
            </p:cNvPr>
            <p:cNvSpPr txBox="1">
              <a:spLocks/>
            </p:cNvSpPr>
            <p:nvPr/>
          </p:nvSpPr>
          <p:spPr>
            <a:xfrm>
              <a:off x="4971179" y="2590207"/>
              <a:ext cx="1766331" cy="53594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ts val="26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2pPr>
              <a:lvl3pPr marL="9144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3pPr>
              <a:lvl4pPr marL="13716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4pPr>
              <a:lvl5pPr marL="18288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>
                  <a:solidFill>
                    <a:srgbClr val="8E0E88"/>
                  </a:solidFill>
                  <a:highlight>
                    <a:srgbClr val="FFCC00"/>
                  </a:highlight>
                </a:rPr>
                <a:t> </a:t>
              </a:r>
              <a:r>
                <a:rPr lang="de-DE" dirty="0">
                  <a:solidFill>
                    <a:srgbClr val="8E0E88"/>
                  </a:solidFill>
                  <a:highlight>
                    <a:srgbClr val="FFCC00"/>
                  </a:highlight>
                  <a:latin typeface="+mn-lt"/>
                </a:rPr>
                <a:t>Einflüsse</a:t>
              </a:r>
              <a:r>
                <a:rPr lang="de-DE" dirty="0">
                  <a:highlight>
                    <a:srgbClr val="FFCC00"/>
                  </a:highlight>
                  <a:latin typeface="+mn-lt"/>
                </a:rPr>
                <a:t> </a:t>
              </a:r>
              <a:endParaRPr lang="de-DE" dirty="0">
                <a:latin typeface="+mn-lt"/>
              </a:endParaRPr>
            </a:p>
          </p:txBody>
        </p: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F480A993-17AB-5BE6-FC3A-C49D0B5463D5}"/>
              </a:ext>
            </a:extLst>
          </p:cNvPr>
          <p:cNvGrpSpPr/>
          <p:nvPr/>
        </p:nvGrpSpPr>
        <p:grpSpPr>
          <a:xfrm>
            <a:off x="582631" y="1852631"/>
            <a:ext cx="3663055" cy="1998757"/>
            <a:chOff x="6345022" y="2638372"/>
            <a:chExt cx="3663055" cy="1998757"/>
          </a:xfrm>
        </p:grpSpPr>
        <p:sp>
          <p:nvSpPr>
            <p:cNvPr id="52" name="Untertitel 4">
              <a:extLst>
                <a:ext uri="{FF2B5EF4-FFF2-40B4-BE49-F238E27FC236}">
                  <a16:creationId xmlns:a16="http://schemas.microsoft.com/office/drawing/2014/main" id="{35347E6B-BE09-6CE7-6F65-F43AF17E146E}"/>
                </a:ext>
              </a:extLst>
            </p:cNvPr>
            <p:cNvSpPr txBox="1">
              <a:spLocks/>
            </p:cNvSpPr>
            <p:nvPr/>
          </p:nvSpPr>
          <p:spPr>
            <a:xfrm>
              <a:off x="7097250" y="4144369"/>
              <a:ext cx="2717468" cy="49276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ts val="26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2pPr>
              <a:lvl3pPr marL="9144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3pPr>
              <a:lvl4pPr marL="13716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4pPr>
              <a:lvl5pPr marL="18288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>
                  <a:solidFill>
                    <a:srgbClr val="8E0E88"/>
                  </a:solidFill>
                  <a:highlight>
                    <a:srgbClr val="FFCC00"/>
                  </a:highlight>
                </a:rPr>
                <a:t> </a:t>
              </a:r>
              <a:r>
                <a:rPr lang="de-DE" dirty="0">
                  <a:solidFill>
                    <a:srgbClr val="8E0E88"/>
                  </a:solidFill>
                  <a:highlight>
                    <a:srgbClr val="FFCC00"/>
                  </a:highlight>
                  <a:latin typeface="+mn-lt"/>
                </a:rPr>
                <a:t>Handlungen</a:t>
              </a:r>
              <a:r>
                <a:rPr lang="de-DE" dirty="0">
                  <a:highlight>
                    <a:srgbClr val="FFCC00"/>
                  </a:highlight>
                  <a:latin typeface="+mn-lt"/>
                </a:rPr>
                <a:t> </a:t>
              </a:r>
              <a:endParaRPr lang="de-DE" dirty="0">
                <a:solidFill>
                  <a:srgbClr val="8E0E88"/>
                </a:solidFill>
                <a:highlight>
                  <a:srgbClr val="FFCC00"/>
                </a:highlight>
                <a:latin typeface="+mn-lt"/>
              </a:endParaRPr>
            </a:p>
          </p:txBody>
        </p:sp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39F89DC3-1A52-EFD1-979B-C6AB66D62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45022" y="2638372"/>
              <a:ext cx="3663055" cy="17074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92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fik 36">
            <a:extLst>
              <a:ext uri="{FF2B5EF4-FFF2-40B4-BE49-F238E27FC236}">
                <a16:creationId xmlns:a16="http://schemas.microsoft.com/office/drawing/2014/main" id="{6CCAF504-ACC2-F57F-EE8E-5A0F1D998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430380">
            <a:off x="2278619" y="155774"/>
            <a:ext cx="6888949" cy="6693517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805D1902-F7D3-7D01-F34C-0CB17257F0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highlight>
                  <a:srgbClr val="76BD3C"/>
                </a:highlight>
              </a:rPr>
              <a:t> Spirale der  </a:t>
            </a:r>
            <a:br>
              <a:rPr lang="de-DE" dirty="0">
                <a:highlight>
                  <a:srgbClr val="76BD3C"/>
                </a:highlight>
              </a:rPr>
            </a:br>
            <a:r>
              <a:rPr lang="de-DE" dirty="0">
                <a:highlight>
                  <a:srgbClr val="76BD3C"/>
                </a:highlight>
              </a:rPr>
              <a:t> trennenden Kommunikation </a:t>
            </a:r>
            <a:br>
              <a:rPr lang="de-DE" dirty="0"/>
            </a:br>
            <a:endParaRPr lang="de-DE" dirty="0"/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26B9B4AD-5A60-43A5-3E36-C3B5493FF00E}"/>
              </a:ext>
            </a:extLst>
          </p:cNvPr>
          <p:cNvGrpSpPr/>
          <p:nvPr/>
        </p:nvGrpSpPr>
        <p:grpSpPr>
          <a:xfrm>
            <a:off x="580287" y="2961547"/>
            <a:ext cx="2992856" cy="2483268"/>
            <a:chOff x="-12190" y="2775879"/>
            <a:chExt cx="2992856" cy="2483268"/>
          </a:xfrm>
        </p:grpSpPr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81366649-65B9-EE02-9E51-CC2A74394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97398" y="2775879"/>
              <a:ext cx="2483268" cy="2483268"/>
            </a:xfrm>
            <a:prstGeom prst="rect">
              <a:avLst/>
            </a:prstGeom>
          </p:spPr>
        </p:pic>
        <p:sp>
          <p:nvSpPr>
            <p:cNvPr id="5" name="Untertitel 4">
              <a:extLst>
                <a:ext uri="{FF2B5EF4-FFF2-40B4-BE49-F238E27FC236}">
                  <a16:creationId xmlns:a16="http://schemas.microsoft.com/office/drawing/2014/main" id="{99A1AF09-F0A4-B383-D54D-7C7DB51C5878}"/>
                </a:ext>
              </a:extLst>
            </p:cNvPr>
            <p:cNvSpPr txBox="1">
              <a:spLocks/>
            </p:cNvSpPr>
            <p:nvPr/>
          </p:nvSpPr>
          <p:spPr>
            <a:xfrm>
              <a:off x="-12190" y="3882738"/>
              <a:ext cx="1430112" cy="492760"/>
            </a:xfrm>
            <a:prstGeom prst="rect">
              <a:avLst/>
            </a:prstGeom>
          </p:spPr>
          <p:txBody>
            <a:bodyPr vert="horz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ts val="26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2pPr>
              <a:lvl3pPr marL="9144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3pPr>
              <a:lvl4pPr marL="13716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4pPr>
              <a:lvl5pPr marL="18288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>
                  <a:solidFill>
                    <a:srgbClr val="8E0E88"/>
                  </a:solidFill>
                  <a:highlight>
                    <a:srgbClr val="FFCC00"/>
                  </a:highlight>
                </a:rPr>
                <a:t> </a:t>
              </a:r>
              <a:r>
                <a:rPr lang="de-DE" dirty="0">
                  <a:solidFill>
                    <a:srgbClr val="8E0E88"/>
                  </a:solidFill>
                  <a:highlight>
                    <a:srgbClr val="FFCC00"/>
                  </a:highlight>
                  <a:latin typeface="+mn-lt"/>
                </a:rPr>
                <a:t>Auslöser</a:t>
              </a:r>
              <a:r>
                <a:rPr lang="de-DE" dirty="0">
                  <a:highlight>
                    <a:srgbClr val="FFCC00"/>
                  </a:highlight>
                  <a:latin typeface="+mn-lt"/>
                </a:rPr>
                <a:t> </a:t>
              </a:r>
              <a:endParaRPr lang="de-DE" dirty="0">
                <a:solidFill>
                  <a:srgbClr val="8E0E88"/>
                </a:solidFill>
                <a:highlight>
                  <a:srgbClr val="FFCC00"/>
                </a:highlight>
                <a:latin typeface="+mn-lt"/>
              </a:endParaRPr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8D1FDAB0-A43C-E415-E34C-01767A134C3D}"/>
              </a:ext>
            </a:extLst>
          </p:cNvPr>
          <p:cNvGrpSpPr/>
          <p:nvPr/>
        </p:nvGrpSpPr>
        <p:grpSpPr>
          <a:xfrm>
            <a:off x="8369144" y="3717062"/>
            <a:ext cx="3082986" cy="2438455"/>
            <a:chOff x="8279920" y="3813849"/>
            <a:chExt cx="3082986" cy="2438455"/>
          </a:xfrm>
        </p:grpSpPr>
        <p:sp>
          <p:nvSpPr>
            <p:cNvPr id="14" name="Untertitel 4">
              <a:extLst>
                <a:ext uri="{FF2B5EF4-FFF2-40B4-BE49-F238E27FC236}">
                  <a16:creationId xmlns:a16="http://schemas.microsoft.com/office/drawing/2014/main" id="{E0C592ED-A17D-A947-D917-89F9AFBF3AD9}"/>
                </a:ext>
              </a:extLst>
            </p:cNvPr>
            <p:cNvSpPr txBox="1">
              <a:spLocks/>
            </p:cNvSpPr>
            <p:nvPr/>
          </p:nvSpPr>
          <p:spPr>
            <a:xfrm>
              <a:off x="8747959" y="4306609"/>
              <a:ext cx="2070661" cy="492760"/>
            </a:xfrm>
            <a:prstGeom prst="rect">
              <a:avLst/>
            </a:prstGeom>
          </p:spPr>
          <p:txBody>
            <a:bodyPr vert="horz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ts val="26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2pPr>
              <a:lvl3pPr marL="9144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3pPr>
              <a:lvl4pPr marL="13716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4pPr>
              <a:lvl5pPr marL="18288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>
                  <a:solidFill>
                    <a:schemeClr val="tx1"/>
                  </a:solidFill>
                </a:rPr>
                <a:t> </a:t>
              </a:r>
              <a:r>
                <a:rPr lang="de-DE" dirty="0">
                  <a:solidFill>
                    <a:schemeClr val="tx1"/>
                  </a:solidFill>
                  <a:latin typeface="+mn-lt"/>
                </a:rPr>
                <a:t>Gegenvorwurf</a:t>
              </a:r>
            </a:p>
          </p:txBody>
        </p:sp>
        <p:sp>
          <p:nvSpPr>
            <p:cNvPr id="15" name="Untertitel 4">
              <a:extLst>
                <a:ext uri="{FF2B5EF4-FFF2-40B4-BE49-F238E27FC236}">
                  <a16:creationId xmlns:a16="http://schemas.microsoft.com/office/drawing/2014/main" id="{B6976A6B-4F77-7F7E-9EE9-6F6D31E7A98F}"/>
                </a:ext>
              </a:extLst>
            </p:cNvPr>
            <p:cNvSpPr txBox="1">
              <a:spLocks/>
            </p:cNvSpPr>
            <p:nvPr/>
          </p:nvSpPr>
          <p:spPr>
            <a:xfrm>
              <a:off x="8747960" y="4774024"/>
              <a:ext cx="2114204" cy="492760"/>
            </a:xfrm>
            <a:prstGeom prst="rect">
              <a:avLst/>
            </a:prstGeom>
          </p:spPr>
          <p:txBody>
            <a:bodyPr vert="horz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ts val="26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2pPr>
              <a:lvl3pPr marL="9144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3pPr>
              <a:lvl4pPr marL="13716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4pPr>
              <a:lvl5pPr marL="18288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>
                  <a:solidFill>
                    <a:schemeClr val="tx1"/>
                  </a:solidFill>
                </a:rPr>
                <a:t> </a:t>
              </a:r>
              <a:r>
                <a:rPr lang="de-DE" dirty="0">
                  <a:solidFill>
                    <a:schemeClr val="tx1"/>
                  </a:solidFill>
                  <a:latin typeface="+mn-lt"/>
                </a:rPr>
                <a:t>Rechtfertigung</a:t>
              </a:r>
            </a:p>
          </p:txBody>
        </p:sp>
        <p:sp>
          <p:nvSpPr>
            <p:cNvPr id="16" name="Untertitel 4">
              <a:extLst>
                <a:ext uri="{FF2B5EF4-FFF2-40B4-BE49-F238E27FC236}">
                  <a16:creationId xmlns:a16="http://schemas.microsoft.com/office/drawing/2014/main" id="{C027D1F7-1123-6BC1-B70E-CA6956E68423}"/>
                </a:ext>
              </a:extLst>
            </p:cNvPr>
            <p:cNvSpPr txBox="1">
              <a:spLocks/>
            </p:cNvSpPr>
            <p:nvPr/>
          </p:nvSpPr>
          <p:spPr>
            <a:xfrm>
              <a:off x="8747959" y="5266784"/>
              <a:ext cx="2614947" cy="492760"/>
            </a:xfrm>
            <a:prstGeom prst="rect">
              <a:avLst/>
            </a:prstGeom>
          </p:spPr>
          <p:txBody>
            <a:bodyPr vert="horz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ts val="26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2pPr>
              <a:lvl3pPr marL="9144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3pPr>
              <a:lvl4pPr marL="13716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4pPr>
              <a:lvl5pPr marL="18288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>
                  <a:solidFill>
                    <a:schemeClr val="tx1"/>
                  </a:solidFill>
                </a:rPr>
                <a:t> </a:t>
              </a:r>
              <a:r>
                <a:rPr lang="de-DE" dirty="0">
                  <a:solidFill>
                    <a:schemeClr val="tx1"/>
                  </a:solidFill>
                  <a:latin typeface="+mn-lt"/>
                </a:rPr>
                <a:t>Gesprächsabbruch</a:t>
              </a:r>
            </a:p>
          </p:txBody>
        </p:sp>
        <p:sp>
          <p:nvSpPr>
            <p:cNvPr id="17" name="Untertitel 4">
              <a:extLst>
                <a:ext uri="{FF2B5EF4-FFF2-40B4-BE49-F238E27FC236}">
                  <a16:creationId xmlns:a16="http://schemas.microsoft.com/office/drawing/2014/main" id="{595CCA9B-36BD-25D6-2666-1FF5A4EA7E75}"/>
                </a:ext>
              </a:extLst>
            </p:cNvPr>
            <p:cNvSpPr txBox="1">
              <a:spLocks/>
            </p:cNvSpPr>
            <p:nvPr/>
          </p:nvSpPr>
          <p:spPr>
            <a:xfrm>
              <a:off x="8747959" y="5759544"/>
              <a:ext cx="1824841" cy="492760"/>
            </a:xfrm>
            <a:prstGeom prst="rect">
              <a:avLst/>
            </a:prstGeom>
          </p:spPr>
          <p:txBody>
            <a:bodyPr vert="horz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ts val="26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2pPr>
              <a:lvl3pPr marL="9144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3pPr>
              <a:lvl4pPr marL="13716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4pPr>
              <a:lvl5pPr marL="18288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>
                  <a:solidFill>
                    <a:schemeClr val="tx1"/>
                  </a:solidFill>
                </a:rPr>
                <a:t> </a:t>
              </a:r>
              <a:r>
                <a:rPr lang="de-DE" dirty="0">
                  <a:solidFill>
                    <a:schemeClr val="tx1"/>
                  </a:solidFill>
                  <a:latin typeface="+mn-lt"/>
                </a:rPr>
                <a:t>Beleidigung</a:t>
              </a:r>
            </a:p>
          </p:txBody>
        </p:sp>
        <p:sp>
          <p:nvSpPr>
            <p:cNvPr id="9" name="Untertitel 4">
              <a:extLst>
                <a:ext uri="{FF2B5EF4-FFF2-40B4-BE49-F238E27FC236}">
                  <a16:creationId xmlns:a16="http://schemas.microsoft.com/office/drawing/2014/main" id="{A26E9F1C-7144-F005-8560-1F9048DB9934}"/>
                </a:ext>
              </a:extLst>
            </p:cNvPr>
            <p:cNvSpPr txBox="1">
              <a:spLocks/>
            </p:cNvSpPr>
            <p:nvPr/>
          </p:nvSpPr>
          <p:spPr>
            <a:xfrm>
              <a:off x="8279920" y="3813849"/>
              <a:ext cx="1347848" cy="492760"/>
            </a:xfrm>
            <a:prstGeom prst="rect">
              <a:avLst/>
            </a:prstGeom>
          </p:spPr>
          <p:txBody>
            <a:bodyPr vert="horz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ts val="26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2pPr>
              <a:lvl3pPr marL="9144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3pPr>
              <a:lvl4pPr marL="13716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4pPr>
              <a:lvl5pPr marL="18288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>
                  <a:solidFill>
                    <a:srgbClr val="8E0E88"/>
                  </a:solidFill>
                  <a:highlight>
                    <a:srgbClr val="FFCC00"/>
                  </a:highlight>
                </a:rPr>
                <a:t> </a:t>
              </a:r>
              <a:r>
                <a:rPr lang="de-DE" dirty="0">
                  <a:solidFill>
                    <a:srgbClr val="8E0E88"/>
                  </a:solidFill>
                  <a:highlight>
                    <a:srgbClr val="FFCC00"/>
                  </a:highlight>
                  <a:latin typeface="+mn-lt"/>
                </a:rPr>
                <a:t>Reaktion</a:t>
              </a:r>
              <a:r>
                <a:rPr lang="de-DE" dirty="0">
                  <a:highlight>
                    <a:srgbClr val="FFCC00"/>
                  </a:highlight>
                  <a:latin typeface="+mn-lt"/>
                </a:rPr>
                <a:t> </a:t>
              </a:r>
              <a:endParaRPr lang="de-DE" dirty="0">
                <a:solidFill>
                  <a:srgbClr val="8E0E88"/>
                </a:solidFill>
                <a:highlight>
                  <a:srgbClr val="FFCC00"/>
                </a:highlight>
                <a:latin typeface="+mn-lt"/>
              </a:endParaRP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CDF15CD5-0F40-9406-ECE4-8C4D83CEA289}"/>
              </a:ext>
            </a:extLst>
          </p:cNvPr>
          <p:cNvGrpSpPr/>
          <p:nvPr/>
        </p:nvGrpSpPr>
        <p:grpSpPr>
          <a:xfrm>
            <a:off x="7780028" y="337862"/>
            <a:ext cx="2335257" cy="2865998"/>
            <a:chOff x="4589054" y="1203073"/>
            <a:chExt cx="2335257" cy="2865998"/>
          </a:xfrm>
        </p:grpSpPr>
        <p:sp>
          <p:nvSpPr>
            <p:cNvPr id="8" name="Untertitel 4">
              <a:extLst>
                <a:ext uri="{FF2B5EF4-FFF2-40B4-BE49-F238E27FC236}">
                  <a16:creationId xmlns:a16="http://schemas.microsoft.com/office/drawing/2014/main" id="{0830656B-067A-F7AA-664C-137064FC6F00}"/>
                </a:ext>
              </a:extLst>
            </p:cNvPr>
            <p:cNvSpPr txBox="1">
              <a:spLocks/>
            </p:cNvSpPr>
            <p:nvPr/>
          </p:nvSpPr>
          <p:spPr>
            <a:xfrm>
              <a:off x="4952804" y="3291427"/>
              <a:ext cx="1735380" cy="492760"/>
            </a:xfrm>
            <a:prstGeom prst="rect">
              <a:avLst/>
            </a:prstGeom>
          </p:spPr>
          <p:txBody>
            <a:bodyPr vert="horz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ts val="26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2pPr>
              <a:lvl3pPr marL="9144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3pPr>
              <a:lvl4pPr marL="13716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4pPr>
              <a:lvl5pPr marL="18288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>
                  <a:solidFill>
                    <a:srgbClr val="8E0E88"/>
                  </a:solidFill>
                  <a:highlight>
                    <a:srgbClr val="FFCC00"/>
                  </a:highlight>
                </a:rPr>
                <a:t> </a:t>
              </a:r>
              <a:r>
                <a:rPr lang="de-DE" dirty="0">
                  <a:solidFill>
                    <a:srgbClr val="8E0E88"/>
                  </a:solidFill>
                  <a:highlight>
                    <a:srgbClr val="FFCC00"/>
                  </a:highlight>
                  <a:latin typeface="+mn-lt"/>
                </a:rPr>
                <a:t>Bewertung</a:t>
              </a:r>
              <a:r>
                <a:rPr lang="de-DE" dirty="0">
                  <a:highlight>
                    <a:srgbClr val="FFCC00"/>
                  </a:highlight>
                  <a:latin typeface="+mn-lt"/>
                </a:rPr>
                <a:t> </a:t>
              </a:r>
              <a:endParaRPr lang="de-DE" dirty="0">
                <a:solidFill>
                  <a:srgbClr val="8E0E88"/>
                </a:solidFill>
                <a:highlight>
                  <a:srgbClr val="FFCC00"/>
                </a:highlight>
                <a:latin typeface="+mn-lt"/>
              </a:endParaRPr>
            </a:p>
          </p:txBody>
        </p:sp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F7352F3A-F0C3-287E-EDCB-FD07CEF9B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4589054" y="1203073"/>
              <a:ext cx="2335257" cy="2865998"/>
            </a:xfrm>
            <a:prstGeom prst="rect">
              <a:avLst/>
            </a:prstGeom>
          </p:spPr>
        </p:pic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26D1254A-ABC6-BDFD-E462-59D7338F174C}"/>
              </a:ext>
            </a:extLst>
          </p:cNvPr>
          <p:cNvGrpSpPr/>
          <p:nvPr/>
        </p:nvGrpSpPr>
        <p:grpSpPr>
          <a:xfrm>
            <a:off x="3781305" y="2961547"/>
            <a:ext cx="3599820" cy="2490720"/>
            <a:chOff x="4490603" y="3891586"/>
            <a:chExt cx="3599820" cy="2490720"/>
          </a:xfrm>
        </p:grpSpPr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70728B4D-3C10-46F4-DB4A-C44222722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490603" y="3891586"/>
              <a:ext cx="2490720" cy="2490720"/>
            </a:xfrm>
            <a:prstGeom prst="rect">
              <a:avLst/>
            </a:prstGeom>
          </p:spPr>
        </p:pic>
        <p:sp>
          <p:nvSpPr>
            <p:cNvPr id="25" name="Untertitel 4">
              <a:extLst>
                <a:ext uri="{FF2B5EF4-FFF2-40B4-BE49-F238E27FC236}">
                  <a16:creationId xmlns:a16="http://schemas.microsoft.com/office/drawing/2014/main" id="{8440815A-F218-0C5C-A8A8-B9856FD3216F}"/>
                </a:ext>
              </a:extLst>
            </p:cNvPr>
            <p:cNvSpPr txBox="1">
              <a:spLocks/>
            </p:cNvSpPr>
            <p:nvPr/>
          </p:nvSpPr>
          <p:spPr>
            <a:xfrm>
              <a:off x="5976219" y="4978743"/>
              <a:ext cx="2114204" cy="492760"/>
            </a:xfrm>
            <a:prstGeom prst="rect">
              <a:avLst/>
            </a:prstGeom>
          </p:spPr>
          <p:txBody>
            <a:bodyPr vert="horz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ts val="26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2pPr>
              <a:lvl3pPr marL="9144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3pPr>
              <a:lvl4pPr marL="13716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4pPr>
              <a:lvl5pPr marL="18288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>
                  <a:solidFill>
                    <a:srgbClr val="8E0E88"/>
                  </a:solidFill>
                  <a:highlight>
                    <a:srgbClr val="FFCC00"/>
                  </a:highlight>
                </a:rPr>
                <a:t> </a:t>
              </a:r>
              <a:r>
                <a:rPr lang="de-DE" dirty="0">
                  <a:solidFill>
                    <a:srgbClr val="8E0E88"/>
                  </a:solidFill>
                  <a:highlight>
                    <a:srgbClr val="FFCC00"/>
                  </a:highlight>
                  <a:latin typeface="+mn-lt"/>
                </a:rPr>
                <a:t>Gegenauslöser</a:t>
              </a:r>
              <a:r>
                <a:rPr lang="de-DE" dirty="0">
                  <a:highlight>
                    <a:srgbClr val="FFCC00"/>
                  </a:highlight>
                  <a:latin typeface="+mn-lt"/>
                </a:rPr>
                <a:t> </a:t>
              </a:r>
              <a:endParaRPr lang="de-DE" dirty="0">
                <a:solidFill>
                  <a:srgbClr val="8E0E88"/>
                </a:solidFill>
                <a:highlight>
                  <a:srgbClr val="FFCC00"/>
                </a:highlight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04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40636A8-5627-6A06-2CC1-4296E22060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highlight>
                  <a:srgbClr val="76BD3C"/>
                </a:highlight>
              </a:rPr>
              <a:t> Verbindende  </a:t>
            </a:r>
            <a:br>
              <a:rPr lang="de-DE" dirty="0">
                <a:highlight>
                  <a:srgbClr val="76BD3C"/>
                </a:highlight>
              </a:rPr>
            </a:br>
            <a:r>
              <a:rPr lang="de-DE" dirty="0">
                <a:highlight>
                  <a:srgbClr val="76BD3C"/>
                </a:highlight>
              </a:rPr>
              <a:t> Kommunikation </a:t>
            </a:r>
            <a:br>
              <a:rPr lang="de-DE" dirty="0">
                <a:highlight>
                  <a:srgbClr val="76BD3C"/>
                </a:highlight>
              </a:rPr>
            </a:br>
            <a:endParaRPr lang="de-DE" dirty="0">
              <a:highlight>
                <a:srgbClr val="76BD3C"/>
              </a:highlight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754A10B9-65F2-8ED7-A532-7482F4354C33}"/>
              </a:ext>
            </a:extLst>
          </p:cNvPr>
          <p:cNvGrpSpPr/>
          <p:nvPr/>
        </p:nvGrpSpPr>
        <p:grpSpPr>
          <a:xfrm>
            <a:off x="7208428" y="2255940"/>
            <a:ext cx="4428936" cy="2784697"/>
            <a:chOff x="7460895" y="2074159"/>
            <a:chExt cx="4428936" cy="2784697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5E21C365-C303-D6EF-29B7-341BD5CB5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7460895" y="2074159"/>
              <a:ext cx="4116510" cy="2784697"/>
            </a:xfrm>
            <a:prstGeom prst="rect">
              <a:avLst/>
            </a:prstGeom>
          </p:spPr>
        </p:pic>
        <p:sp>
          <p:nvSpPr>
            <p:cNvPr id="8" name="Untertitel 4">
              <a:extLst>
                <a:ext uri="{FF2B5EF4-FFF2-40B4-BE49-F238E27FC236}">
                  <a16:creationId xmlns:a16="http://schemas.microsoft.com/office/drawing/2014/main" id="{DEDB0B2F-5703-25F0-36CA-70F4BF17CFD7}"/>
                </a:ext>
              </a:extLst>
            </p:cNvPr>
            <p:cNvSpPr txBox="1">
              <a:spLocks/>
            </p:cNvSpPr>
            <p:nvPr/>
          </p:nvSpPr>
          <p:spPr>
            <a:xfrm>
              <a:off x="9347166" y="4256364"/>
              <a:ext cx="2542665" cy="492760"/>
            </a:xfrm>
            <a:prstGeom prst="rect">
              <a:avLst/>
            </a:prstGeom>
          </p:spPr>
          <p:txBody>
            <a:bodyPr vert="horz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ts val="26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2pPr>
              <a:lvl3pPr marL="9144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3pPr>
              <a:lvl4pPr marL="13716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4pPr>
              <a:lvl5pPr marL="18288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>
                  <a:solidFill>
                    <a:srgbClr val="8E0E88"/>
                  </a:solidFill>
                  <a:highlight>
                    <a:srgbClr val="FFCC00"/>
                  </a:highlight>
                </a:rPr>
                <a:t> </a:t>
              </a:r>
              <a:r>
                <a:rPr lang="de-DE" dirty="0">
                  <a:solidFill>
                    <a:srgbClr val="8E0E88"/>
                  </a:solidFill>
                  <a:highlight>
                    <a:srgbClr val="FFCC00"/>
                  </a:highlight>
                  <a:latin typeface="+mn-lt"/>
                </a:rPr>
                <a:t>Dialogbereitschaft</a:t>
              </a:r>
              <a:r>
                <a:rPr lang="de-DE" dirty="0">
                  <a:highlight>
                    <a:srgbClr val="FFCC00"/>
                  </a:highlight>
                  <a:latin typeface="+mn-lt"/>
                </a:rPr>
                <a:t> </a:t>
              </a:r>
              <a:endParaRPr lang="de-DE" dirty="0">
                <a:solidFill>
                  <a:srgbClr val="8E0E88"/>
                </a:solidFill>
                <a:highlight>
                  <a:srgbClr val="FFCC00"/>
                </a:highlight>
                <a:latin typeface="+mn-lt"/>
              </a:endParaRP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279CCBC-2645-DC5C-206C-7E12504CC481}"/>
              </a:ext>
            </a:extLst>
          </p:cNvPr>
          <p:cNvGrpSpPr/>
          <p:nvPr/>
        </p:nvGrpSpPr>
        <p:grpSpPr>
          <a:xfrm>
            <a:off x="4429660" y="2346248"/>
            <a:ext cx="2301087" cy="2748572"/>
            <a:chOff x="4511857" y="2386445"/>
            <a:chExt cx="2301087" cy="2748572"/>
          </a:xfrm>
        </p:grpSpPr>
        <p:sp>
          <p:nvSpPr>
            <p:cNvPr id="7" name="Untertitel 4">
              <a:extLst>
                <a:ext uri="{FF2B5EF4-FFF2-40B4-BE49-F238E27FC236}">
                  <a16:creationId xmlns:a16="http://schemas.microsoft.com/office/drawing/2014/main" id="{22925835-9CB9-E13F-D5EB-EE0751BB2EFF}"/>
                </a:ext>
              </a:extLst>
            </p:cNvPr>
            <p:cNvSpPr txBox="1">
              <a:spLocks/>
            </p:cNvSpPr>
            <p:nvPr/>
          </p:nvSpPr>
          <p:spPr>
            <a:xfrm>
              <a:off x="5001631" y="4642257"/>
              <a:ext cx="1435891" cy="492760"/>
            </a:xfrm>
            <a:prstGeom prst="rect">
              <a:avLst/>
            </a:prstGeom>
          </p:spPr>
          <p:txBody>
            <a:bodyPr vert="horz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ts val="26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2pPr>
              <a:lvl3pPr marL="9144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3pPr>
              <a:lvl4pPr marL="13716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4pPr>
              <a:lvl5pPr marL="18288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>
                  <a:solidFill>
                    <a:srgbClr val="8E0E88"/>
                  </a:solidFill>
                  <a:highlight>
                    <a:srgbClr val="FFCC00"/>
                  </a:highlight>
                  <a:latin typeface="+mn-lt"/>
                </a:rPr>
                <a:t> Empathie </a:t>
              </a:r>
            </a:p>
          </p:txBody>
        </p:sp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74153811-25DD-C890-017A-5F938E91F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511857" y="2386445"/>
              <a:ext cx="2301087" cy="2091897"/>
            </a:xfrm>
            <a:prstGeom prst="rect">
              <a:avLst/>
            </a:prstGeom>
          </p:spPr>
        </p:pic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9063732A-4F3B-B60F-318F-45A3EC791982}"/>
              </a:ext>
            </a:extLst>
          </p:cNvPr>
          <p:cNvGrpSpPr/>
          <p:nvPr/>
        </p:nvGrpSpPr>
        <p:grpSpPr>
          <a:xfrm>
            <a:off x="554636" y="2525817"/>
            <a:ext cx="3018507" cy="2504551"/>
            <a:chOff x="-12190" y="2775879"/>
            <a:chExt cx="2992856" cy="2483268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CB8D25B2-F4EA-49FF-43DB-B0E003FEE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497398" y="2775879"/>
              <a:ext cx="2483268" cy="2483268"/>
            </a:xfrm>
            <a:prstGeom prst="rect">
              <a:avLst/>
            </a:prstGeom>
          </p:spPr>
        </p:pic>
        <p:sp>
          <p:nvSpPr>
            <p:cNvPr id="17" name="Untertitel 4">
              <a:extLst>
                <a:ext uri="{FF2B5EF4-FFF2-40B4-BE49-F238E27FC236}">
                  <a16:creationId xmlns:a16="http://schemas.microsoft.com/office/drawing/2014/main" id="{38AFAC57-D057-E89A-21EA-ADD0D4F9C38D}"/>
                </a:ext>
              </a:extLst>
            </p:cNvPr>
            <p:cNvSpPr txBox="1">
              <a:spLocks/>
            </p:cNvSpPr>
            <p:nvPr/>
          </p:nvSpPr>
          <p:spPr>
            <a:xfrm>
              <a:off x="-12190" y="3882738"/>
              <a:ext cx="1430112" cy="492760"/>
            </a:xfrm>
            <a:prstGeom prst="rect">
              <a:avLst/>
            </a:prstGeom>
          </p:spPr>
          <p:txBody>
            <a:bodyPr vert="horz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ts val="26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2pPr>
              <a:lvl3pPr marL="9144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3pPr>
              <a:lvl4pPr marL="13716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4pPr>
              <a:lvl5pPr marL="18288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>
                  <a:solidFill>
                    <a:srgbClr val="8E0E88"/>
                  </a:solidFill>
                  <a:highlight>
                    <a:srgbClr val="FFCC00"/>
                  </a:highlight>
                </a:rPr>
                <a:t> </a:t>
              </a:r>
              <a:r>
                <a:rPr lang="de-DE" dirty="0">
                  <a:solidFill>
                    <a:srgbClr val="8E0E88"/>
                  </a:solidFill>
                  <a:highlight>
                    <a:srgbClr val="FFCC00"/>
                  </a:highlight>
                  <a:latin typeface="+mn-lt"/>
                </a:rPr>
                <a:t>Auslöser</a:t>
              </a:r>
              <a:r>
                <a:rPr lang="de-DE" dirty="0">
                  <a:highlight>
                    <a:srgbClr val="FFCC00"/>
                  </a:highlight>
                  <a:latin typeface="+mn-lt"/>
                </a:rPr>
                <a:t> </a:t>
              </a:r>
              <a:endParaRPr lang="de-DE" dirty="0">
                <a:solidFill>
                  <a:srgbClr val="8E0E88"/>
                </a:solidFill>
                <a:highlight>
                  <a:srgbClr val="FFCC00"/>
                </a:highlight>
                <a:latin typeface="+mn-lt"/>
              </a:endParaRPr>
            </a:p>
          </p:txBody>
        </p:sp>
      </p:grpSp>
      <p:sp>
        <p:nvSpPr>
          <p:cNvPr id="19" name="Untertitel 4">
            <a:extLst>
              <a:ext uri="{FF2B5EF4-FFF2-40B4-BE49-F238E27FC236}">
                <a16:creationId xmlns:a16="http://schemas.microsoft.com/office/drawing/2014/main" id="{EC15F045-8358-0B96-C2BF-C0C36281FD79}"/>
              </a:ext>
            </a:extLst>
          </p:cNvPr>
          <p:cNvSpPr txBox="1">
            <a:spLocks/>
          </p:cNvSpPr>
          <p:nvPr/>
        </p:nvSpPr>
        <p:spPr>
          <a:xfrm>
            <a:off x="2058650" y="5692368"/>
            <a:ext cx="2623687" cy="4927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ts val="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ts val="4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ts val="4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ts val="4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  <a:latin typeface="+mn-lt"/>
              </a:rPr>
              <a:t>Empathisch zu sein</a:t>
            </a:r>
          </a:p>
        </p:txBody>
      </p:sp>
      <p:sp>
        <p:nvSpPr>
          <p:cNvPr id="20" name="Untertitel 4">
            <a:extLst>
              <a:ext uri="{FF2B5EF4-FFF2-40B4-BE49-F238E27FC236}">
                <a16:creationId xmlns:a16="http://schemas.microsoft.com/office/drawing/2014/main" id="{69B75E8F-3797-D1DF-4C11-6E8B10E25292}"/>
              </a:ext>
            </a:extLst>
          </p:cNvPr>
          <p:cNvSpPr txBox="1">
            <a:spLocks/>
          </p:cNvSpPr>
          <p:nvPr/>
        </p:nvSpPr>
        <p:spPr>
          <a:xfrm>
            <a:off x="6681157" y="5690539"/>
            <a:ext cx="3033011" cy="4927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ts val="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ts val="4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ts val="4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ts val="4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  <a:latin typeface="+mn-lt"/>
              </a:rPr>
              <a:t>einverstanden zu sein</a:t>
            </a:r>
          </a:p>
        </p:txBody>
      </p:sp>
      <p:sp>
        <p:nvSpPr>
          <p:cNvPr id="21" name="Untertitel 4">
            <a:extLst>
              <a:ext uri="{FF2B5EF4-FFF2-40B4-BE49-F238E27FC236}">
                <a16:creationId xmlns:a16="http://schemas.microsoft.com/office/drawing/2014/main" id="{1BECBF96-2644-57CC-94F1-12B203D5890C}"/>
              </a:ext>
            </a:extLst>
          </p:cNvPr>
          <p:cNvSpPr txBox="1">
            <a:spLocks/>
          </p:cNvSpPr>
          <p:nvPr/>
        </p:nvSpPr>
        <p:spPr>
          <a:xfrm>
            <a:off x="4596985" y="5697365"/>
            <a:ext cx="2133762" cy="4927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ts val="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ts val="4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ts val="4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ts val="4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rgbClr val="ED1C24"/>
                </a:solidFill>
                <a:latin typeface="+mn-lt"/>
              </a:rPr>
              <a:t>bedeutet nicht</a:t>
            </a:r>
          </a:p>
        </p:txBody>
      </p:sp>
    </p:spTree>
    <p:extLst>
      <p:ext uri="{BB962C8B-B14F-4D97-AF65-F5344CB8AC3E}">
        <p14:creationId xmlns:p14="http://schemas.microsoft.com/office/powerpoint/2010/main" val="165201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7">
            <a:extLst>
              <a:ext uri="{FF2B5EF4-FFF2-40B4-BE49-F238E27FC236}">
                <a16:creationId xmlns:a16="http://schemas.microsoft.com/office/drawing/2014/main" id="{E1E50826-65D1-A6BD-E27A-B258FA67A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1" t="47140" r="40293"/>
          <a:stretch>
            <a:fillRect/>
          </a:stretch>
        </p:blipFill>
        <p:spPr>
          <a:xfrm>
            <a:off x="0" y="3232879"/>
            <a:ext cx="4018280" cy="3625121"/>
          </a:xfrm>
          <a:prstGeom prst="rect">
            <a:avLst/>
          </a:prstGeom>
          <a:solidFill>
            <a:srgbClr val="000000">
              <a:alpha val="12000"/>
            </a:srgbClr>
          </a:solidFill>
        </p:spPr>
      </p:pic>
      <p:pic>
        <p:nvPicPr>
          <p:cNvPr id="20" name="Bildplatzhalter 7">
            <a:extLst>
              <a:ext uri="{FF2B5EF4-FFF2-40B4-BE49-F238E27FC236}">
                <a16:creationId xmlns:a16="http://schemas.microsoft.com/office/drawing/2014/main" id="{F98BC522-E60E-7BEF-3936-D8BA44DCA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1" r="40293" b="52939"/>
          <a:stretch>
            <a:fillRect/>
          </a:stretch>
        </p:blipFill>
        <p:spPr>
          <a:xfrm>
            <a:off x="0" y="5453"/>
            <a:ext cx="4018280" cy="3227426"/>
          </a:xfrm>
          <a:prstGeom prst="rect">
            <a:avLst/>
          </a:prstGeom>
          <a:solidFill>
            <a:srgbClr val="000000">
              <a:alpha val="12000"/>
            </a:srgbClr>
          </a:solidFill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EB001E3-6083-29E4-687B-B40E003296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 anchorCtr="0"/>
          <a:lstStyle/>
          <a:p>
            <a:r>
              <a:rPr lang="de-DE" dirty="0">
                <a:highlight>
                  <a:srgbClr val="76BD3C"/>
                </a:highlight>
              </a:rPr>
              <a:t> Das Eisberg-Modell 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4252DE05-1DF5-8B81-B995-5A68A66A819D}"/>
              </a:ext>
            </a:extLst>
          </p:cNvPr>
          <p:cNvGrpSpPr/>
          <p:nvPr/>
        </p:nvGrpSpPr>
        <p:grpSpPr>
          <a:xfrm>
            <a:off x="2488137" y="1649011"/>
            <a:ext cx="2210863" cy="1530143"/>
            <a:chOff x="458593" y="2875658"/>
            <a:chExt cx="3588007" cy="2483268"/>
          </a:xfrm>
        </p:grpSpPr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0D15AF98-5D7A-F16B-E262-15A0B5623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458593" y="2875658"/>
              <a:ext cx="2483268" cy="2483268"/>
            </a:xfrm>
            <a:prstGeom prst="rect">
              <a:avLst/>
            </a:prstGeom>
          </p:spPr>
        </p:pic>
        <p:sp>
          <p:nvSpPr>
            <p:cNvPr id="25" name="Untertitel 4">
              <a:extLst>
                <a:ext uri="{FF2B5EF4-FFF2-40B4-BE49-F238E27FC236}">
                  <a16:creationId xmlns:a16="http://schemas.microsoft.com/office/drawing/2014/main" id="{FA6E6A6B-BDF0-1B6B-661B-D286FA0B0F9E}"/>
                </a:ext>
              </a:extLst>
            </p:cNvPr>
            <p:cNvSpPr txBox="1">
              <a:spLocks/>
            </p:cNvSpPr>
            <p:nvPr/>
          </p:nvSpPr>
          <p:spPr>
            <a:xfrm>
              <a:off x="1968173" y="4117291"/>
              <a:ext cx="2078427" cy="492759"/>
            </a:xfrm>
            <a:prstGeom prst="rect">
              <a:avLst/>
            </a:prstGeom>
          </p:spPr>
          <p:txBody>
            <a:bodyPr vert="horz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ts val="26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2pPr>
              <a:lvl3pPr marL="9144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3pPr>
              <a:lvl4pPr marL="13716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4pPr>
              <a:lvl5pPr marL="18288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800" b="1" dirty="0">
                  <a:solidFill>
                    <a:srgbClr val="8E0E88"/>
                  </a:solidFill>
                  <a:highlight>
                    <a:srgbClr val="10508C"/>
                  </a:highlight>
                </a:rPr>
                <a:t> </a:t>
              </a:r>
              <a:r>
                <a:rPr lang="de-DE" sz="1800" dirty="0">
                  <a:solidFill>
                    <a:schemeClr val="bg1"/>
                  </a:solidFill>
                  <a:highlight>
                    <a:srgbClr val="10508C"/>
                  </a:highlight>
                  <a:latin typeface="+mn-lt"/>
                </a:rPr>
                <a:t>Auslöser </a:t>
              </a:r>
            </a:p>
          </p:txBody>
        </p:sp>
      </p:grpSp>
      <p:sp>
        <p:nvSpPr>
          <p:cNvPr id="7" name="Untertitel 5">
            <a:extLst>
              <a:ext uri="{FF2B5EF4-FFF2-40B4-BE49-F238E27FC236}">
                <a16:creationId xmlns:a16="http://schemas.microsoft.com/office/drawing/2014/main" id="{137F4631-B09E-4753-0C54-3E1189F2CB7B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698999" y="3876260"/>
            <a:ext cx="7213185" cy="2331499"/>
          </a:xfrm>
        </p:spPr>
        <p:txBody>
          <a:bodyPr/>
          <a:lstStyle/>
          <a:p>
            <a:r>
              <a:rPr lang="de-DE" b="1" dirty="0">
                <a:solidFill>
                  <a:srgbClr val="76BD3C"/>
                </a:solidFill>
              </a:rPr>
              <a:t>Gefühle</a:t>
            </a:r>
            <a:r>
              <a:rPr lang="de-DE" dirty="0"/>
              <a:t> – Wie fühlt sich mein Gegenüber?</a:t>
            </a:r>
          </a:p>
          <a:p>
            <a:r>
              <a:rPr lang="de-DE" b="1" dirty="0">
                <a:solidFill>
                  <a:srgbClr val="76BD3C"/>
                </a:solidFill>
              </a:rPr>
              <a:t>Bedürfnisse</a:t>
            </a:r>
            <a:r>
              <a:rPr lang="de-DE" dirty="0"/>
              <a:t> – Was ist meinem Gegenüber wichtig?</a:t>
            </a:r>
          </a:p>
          <a:p>
            <a:r>
              <a:rPr lang="de-DE" b="1" dirty="0">
                <a:solidFill>
                  <a:srgbClr val="76BD3C"/>
                </a:solidFill>
              </a:rPr>
              <a:t>Bitte/Wunsch </a:t>
            </a:r>
            <a:r>
              <a:rPr lang="de-DE" dirty="0"/>
              <a:t>– Was wünscht sich mein Gegenüber?</a:t>
            </a:r>
          </a:p>
        </p:txBody>
      </p:sp>
      <p:sp>
        <p:nvSpPr>
          <p:cNvPr id="8" name="Untertitel 4">
            <a:extLst>
              <a:ext uri="{FF2B5EF4-FFF2-40B4-BE49-F238E27FC236}">
                <a16:creationId xmlns:a16="http://schemas.microsoft.com/office/drawing/2014/main" id="{095A3B95-5226-78C6-2909-7715C6035D5F}"/>
              </a:ext>
            </a:extLst>
          </p:cNvPr>
          <p:cNvSpPr txBox="1">
            <a:spLocks/>
          </p:cNvSpPr>
          <p:nvPr/>
        </p:nvSpPr>
        <p:spPr>
          <a:xfrm>
            <a:off x="1846372" y="3991161"/>
            <a:ext cx="2645764" cy="4927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ts val="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ts val="4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ts val="4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ts val="4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>
                <a:solidFill>
                  <a:srgbClr val="8E0E88"/>
                </a:solidFill>
                <a:highlight>
                  <a:srgbClr val="FFCC00"/>
                </a:highlight>
              </a:rPr>
              <a:t> </a:t>
            </a:r>
            <a:r>
              <a:rPr lang="de-DE" dirty="0">
                <a:solidFill>
                  <a:srgbClr val="8E0E88"/>
                </a:solidFill>
                <a:highlight>
                  <a:srgbClr val="FFCC00"/>
                </a:highlight>
                <a:latin typeface="+mn-lt"/>
              </a:rPr>
              <a:t>persönliche Ebene</a:t>
            </a:r>
            <a:r>
              <a:rPr lang="de-DE" dirty="0">
                <a:highlight>
                  <a:srgbClr val="FFCC00"/>
                </a:highlight>
                <a:latin typeface="+mn-lt"/>
              </a:rPr>
              <a:t> </a:t>
            </a:r>
            <a:endParaRPr lang="de-DE" dirty="0">
              <a:solidFill>
                <a:srgbClr val="8E0E88"/>
              </a:solidFill>
              <a:highlight>
                <a:srgbClr val="FFCC00"/>
              </a:highlight>
              <a:latin typeface="+mn-lt"/>
            </a:endParaRPr>
          </a:p>
        </p:txBody>
      </p:sp>
      <p:sp>
        <p:nvSpPr>
          <p:cNvPr id="10" name="Untertitel 4">
            <a:extLst>
              <a:ext uri="{FF2B5EF4-FFF2-40B4-BE49-F238E27FC236}">
                <a16:creationId xmlns:a16="http://schemas.microsoft.com/office/drawing/2014/main" id="{5781E888-AB87-666C-21AA-E18A163F22BB}"/>
              </a:ext>
            </a:extLst>
          </p:cNvPr>
          <p:cNvSpPr txBox="1">
            <a:spLocks/>
          </p:cNvSpPr>
          <p:nvPr/>
        </p:nvSpPr>
        <p:spPr>
          <a:xfrm>
            <a:off x="402694" y="2414083"/>
            <a:ext cx="1606446" cy="4927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ts val="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ts val="4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ts val="4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ts val="4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>
                <a:solidFill>
                  <a:srgbClr val="8E0E88"/>
                </a:solidFill>
                <a:highlight>
                  <a:srgbClr val="FFCC00"/>
                </a:highlight>
              </a:rPr>
              <a:t> </a:t>
            </a:r>
            <a:r>
              <a:rPr lang="de-DE" dirty="0">
                <a:solidFill>
                  <a:srgbClr val="8E0E88"/>
                </a:solidFill>
                <a:highlight>
                  <a:srgbClr val="FFCC00"/>
                </a:highlight>
                <a:latin typeface="+mn-lt"/>
              </a:rPr>
              <a:t>Sachebene</a:t>
            </a:r>
            <a:r>
              <a:rPr lang="de-DE" dirty="0">
                <a:highlight>
                  <a:srgbClr val="FFCC00"/>
                </a:highlight>
                <a:latin typeface="+mn-lt"/>
              </a:rPr>
              <a:t> </a:t>
            </a:r>
            <a:endParaRPr lang="de-DE" dirty="0">
              <a:solidFill>
                <a:srgbClr val="8E0E88"/>
              </a:solidFill>
              <a:highlight>
                <a:srgbClr val="FFCC00"/>
              </a:highlight>
              <a:latin typeface="+mn-lt"/>
            </a:endParaRPr>
          </a:p>
        </p:txBody>
      </p:sp>
      <p:sp>
        <p:nvSpPr>
          <p:cNvPr id="11" name="Untertitel 5">
            <a:extLst>
              <a:ext uri="{FF2B5EF4-FFF2-40B4-BE49-F238E27FC236}">
                <a16:creationId xmlns:a16="http://schemas.microsoft.com/office/drawing/2014/main" id="{809C4895-8593-626D-EA7D-CCF864E0763D}"/>
              </a:ext>
            </a:extLst>
          </p:cNvPr>
          <p:cNvSpPr txBox="1">
            <a:spLocks/>
          </p:cNvSpPr>
          <p:nvPr/>
        </p:nvSpPr>
        <p:spPr>
          <a:xfrm>
            <a:off x="4699000" y="1509204"/>
            <a:ext cx="6349010" cy="203821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ts val="4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ts val="4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ts val="4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ts val="4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>
                <a:solidFill>
                  <a:srgbClr val="76BD3C"/>
                </a:solidFill>
              </a:rPr>
              <a:t>Wahrnehmung</a:t>
            </a:r>
            <a:r>
              <a:rPr lang="de-DE" dirty="0"/>
              <a:t>  – Was höre oder sehe ich?</a:t>
            </a:r>
          </a:p>
          <a:p>
            <a:r>
              <a:rPr lang="de-DE" b="1" dirty="0">
                <a:solidFill>
                  <a:srgbClr val="76BD3C"/>
                </a:solidFill>
              </a:rPr>
              <a:t>Sachinformationen</a:t>
            </a:r>
            <a:r>
              <a:rPr lang="de-DE" dirty="0"/>
              <a:t> – Welche Zahlen, Fakten, oder Begründungen werden genutzt?</a:t>
            </a:r>
          </a:p>
          <a:p>
            <a:r>
              <a:rPr lang="de-DE" b="1" dirty="0">
                <a:solidFill>
                  <a:srgbClr val="76BD3C"/>
                </a:solidFill>
              </a:rPr>
              <a:t>Positionen</a:t>
            </a:r>
            <a:r>
              <a:rPr lang="de-DE" dirty="0"/>
              <a:t>  –  Welche Sprache oder Worte werden benutzt? </a:t>
            </a:r>
          </a:p>
        </p:txBody>
      </p:sp>
    </p:spTree>
    <p:extLst>
      <p:ext uri="{BB962C8B-B14F-4D97-AF65-F5344CB8AC3E}">
        <p14:creationId xmlns:p14="http://schemas.microsoft.com/office/powerpoint/2010/main" val="129496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/>
      <p:bldP spid="10" grpId="0"/>
      <p:bldP spid="1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854FE77-B879-2145-3B11-BAB9161B2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5">
            <a:extLst>
              <a:ext uri="{FF2B5EF4-FFF2-40B4-BE49-F238E27FC236}">
                <a16:creationId xmlns:a16="http://schemas.microsoft.com/office/drawing/2014/main" id="{CE559199-2B3E-F447-5519-BFCC82A6B5F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698999" y="3876260"/>
            <a:ext cx="7213185" cy="2331499"/>
          </a:xfrm>
        </p:spPr>
        <p:txBody>
          <a:bodyPr/>
          <a:lstStyle/>
          <a:p>
            <a:r>
              <a:rPr lang="de-DE" b="1" dirty="0">
                <a:solidFill>
                  <a:srgbClr val="76BD3C"/>
                </a:solidFill>
              </a:rPr>
              <a:t>Gefühle</a:t>
            </a:r>
            <a:r>
              <a:rPr lang="de-DE" dirty="0"/>
              <a:t> – Wie fühlt sich mein Gegenüber?</a:t>
            </a:r>
          </a:p>
          <a:p>
            <a:r>
              <a:rPr lang="de-DE" b="1" dirty="0">
                <a:solidFill>
                  <a:srgbClr val="76BD3C"/>
                </a:solidFill>
              </a:rPr>
              <a:t>Bedürfnisse</a:t>
            </a:r>
            <a:r>
              <a:rPr lang="de-DE" dirty="0"/>
              <a:t> – Was ist meinem Gegenüber wichtig?</a:t>
            </a:r>
          </a:p>
          <a:p>
            <a:r>
              <a:rPr lang="de-DE" b="1" dirty="0">
                <a:solidFill>
                  <a:srgbClr val="76BD3C"/>
                </a:solidFill>
              </a:rPr>
              <a:t>Bitte/Wunsch </a:t>
            </a:r>
            <a:r>
              <a:rPr lang="de-DE" dirty="0"/>
              <a:t>– Was wünscht sich mein Gegenüber?</a:t>
            </a:r>
          </a:p>
        </p:txBody>
      </p:sp>
      <p:pic>
        <p:nvPicPr>
          <p:cNvPr id="9" name="Bildplatzhalter 7">
            <a:extLst>
              <a:ext uri="{FF2B5EF4-FFF2-40B4-BE49-F238E27FC236}">
                <a16:creationId xmlns:a16="http://schemas.microsoft.com/office/drawing/2014/main" id="{65166733-FCFA-C143-F3E1-04ED88784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60"/>
          <a:stretch>
            <a:fillRect/>
          </a:stretch>
        </p:blipFill>
        <p:spPr>
          <a:xfrm>
            <a:off x="0" y="1"/>
            <a:ext cx="4018280" cy="6858000"/>
          </a:xfrm>
          <a:prstGeom prst="rect">
            <a:avLst/>
          </a:prstGeom>
          <a:solidFill>
            <a:srgbClr val="000000">
              <a:alpha val="12000"/>
            </a:srgbClr>
          </a:solidFill>
        </p:spPr>
      </p:pic>
      <p:sp>
        <p:nvSpPr>
          <p:cNvPr id="12" name="Untertitel 4">
            <a:extLst>
              <a:ext uri="{FF2B5EF4-FFF2-40B4-BE49-F238E27FC236}">
                <a16:creationId xmlns:a16="http://schemas.microsoft.com/office/drawing/2014/main" id="{9E08C081-1454-8563-6578-67D61988F420}"/>
              </a:ext>
            </a:extLst>
          </p:cNvPr>
          <p:cNvSpPr txBox="1">
            <a:spLocks/>
          </p:cNvSpPr>
          <p:nvPr/>
        </p:nvSpPr>
        <p:spPr>
          <a:xfrm>
            <a:off x="1846372" y="3991161"/>
            <a:ext cx="2645764" cy="4927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ts val="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ts val="4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ts val="4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ts val="4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>
                <a:solidFill>
                  <a:srgbClr val="8E0E88"/>
                </a:solidFill>
                <a:highlight>
                  <a:srgbClr val="FFCC00"/>
                </a:highlight>
              </a:rPr>
              <a:t> </a:t>
            </a:r>
            <a:r>
              <a:rPr lang="de-DE" dirty="0">
                <a:solidFill>
                  <a:srgbClr val="8E0E88"/>
                </a:solidFill>
                <a:highlight>
                  <a:srgbClr val="FFCC00"/>
                </a:highlight>
                <a:latin typeface="+mn-lt"/>
              </a:rPr>
              <a:t>persönliche Ebene</a:t>
            </a:r>
            <a:r>
              <a:rPr lang="de-DE" dirty="0">
                <a:highlight>
                  <a:srgbClr val="FFCC00"/>
                </a:highlight>
                <a:latin typeface="+mn-lt"/>
              </a:rPr>
              <a:t> </a:t>
            </a:r>
            <a:endParaRPr lang="de-DE" dirty="0">
              <a:solidFill>
                <a:srgbClr val="8E0E88"/>
              </a:solidFill>
              <a:highlight>
                <a:srgbClr val="FFCC00"/>
              </a:highlight>
              <a:latin typeface="+mn-lt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B96882C-C61F-BA40-78FE-743F2ECFAC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0720" y="851064"/>
            <a:ext cx="4680889" cy="629866"/>
          </a:xfrm>
        </p:spPr>
        <p:txBody>
          <a:bodyPr anchor="t" anchorCtr="0"/>
          <a:lstStyle/>
          <a:p>
            <a:r>
              <a:rPr lang="de-DE" dirty="0">
                <a:highlight>
                  <a:srgbClr val="76BD3C"/>
                </a:highlight>
              </a:rPr>
              <a:t> Ich- und Du-Eisberg </a:t>
            </a:r>
          </a:p>
        </p:txBody>
      </p:sp>
      <p:sp>
        <p:nvSpPr>
          <p:cNvPr id="2" name="Untertitel 4">
            <a:extLst>
              <a:ext uri="{FF2B5EF4-FFF2-40B4-BE49-F238E27FC236}">
                <a16:creationId xmlns:a16="http://schemas.microsoft.com/office/drawing/2014/main" id="{74045EDE-F21C-DC02-6E99-DB42B9867D9F}"/>
              </a:ext>
            </a:extLst>
          </p:cNvPr>
          <p:cNvSpPr txBox="1">
            <a:spLocks/>
          </p:cNvSpPr>
          <p:nvPr/>
        </p:nvSpPr>
        <p:spPr>
          <a:xfrm>
            <a:off x="402694" y="2414083"/>
            <a:ext cx="1606446" cy="4927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ts val="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ts val="4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ts val="4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ts val="4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>
                <a:solidFill>
                  <a:srgbClr val="8E0E88"/>
                </a:solidFill>
                <a:highlight>
                  <a:srgbClr val="FFCC00"/>
                </a:highlight>
              </a:rPr>
              <a:t> </a:t>
            </a:r>
            <a:r>
              <a:rPr lang="de-DE" dirty="0">
                <a:solidFill>
                  <a:srgbClr val="8E0E88"/>
                </a:solidFill>
                <a:highlight>
                  <a:srgbClr val="FFCC00"/>
                </a:highlight>
                <a:latin typeface="+mn-lt"/>
              </a:rPr>
              <a:t>Sachebene</a:t>
            </a:r>
            <a:r>
              <a:rPr lang="de-DE" dirty="0">
                <a:highlight>
                  <a:srgbClr val="FFCC00"/>
                </a:highlight>
                <a:latin typeface="+mn-lt"/>
              </a:rPr>
              <a:t> </a:t>
            </a:r>
            <a:endParaRPr lang="de-DE" dirty="0">
              <a:solidFill>
                <a:srgbClr val="8E0E88"/>
              </a:solidFill>
              <a:highlight>
                <a:srgbClr val="FFCC00"/>
              </a:highlight>
              <a:latin typeface="+mn-lt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9265E0A-5A18-4EA2-079E-DA3A8E966C2D}"/>
              </a:ext>
            </a:extLst>
          </p:cNvPr>
          <p:cNvGrpSpPr/>
          <p:nvPr/>
        </p:nvGrpSpPr>
        <p:grpSpPr>
          <a:xfrm>
            <a:off x="316229" y="851064"/>
            <a:ext cx="2210863" cy="1530143"/>
            <a:chOff x="458593" y="2875658"/>
            <a:chExt cx="3588007" cy="2483268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9F5C125A-5501-B4D4-72B8-422116C8F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458593" y="2875658"/>
              <a:ext cx="2483268" cy="2483268"/>
            </a:xfrm>
            <a:prstGeom prst="rect">
              <a:avLst/>
            </a:prstGeom>
          </p:spPr>
        </p:pic>
        <p:sp>
          <p:nvSpPr>
            <p:cNvPr id="7" name="Untertitel 4">
              <a:extLst>
                <a:ext uri="{FF2B5EF4-FFF2-40B4-BE49-F238E27FC236}">
                  <a16:creationId xmlns:a16="http://schemas.microsoft.com/office/drawing/2014/main" id="{19E34FF4-B70A-CFB9-8837-2FC445AE8903}"/>
                </a:ext>
              </a:extLst>
            </p:cNvPr>
            <p:cNvSpPr txBox="1">
              <a:spLocks/>
            </p:cNvSpPr>
            <p:nvPr/>
          </p:nvSpPr>
          <p:spPr>
            <a:xfrm>
              <a:off x="1968173" y="4117291"/>
              <a:ext cx="2078427" cy="492759"/>
            </a:xfrm>
            <a:prstGeom prst="rect">
              <a:avLst/>
            </a:prstGeom>
          </p:spPr>
          <p:txBody>
            <a:bodyPr vert="horz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ts val="26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2pPr>
              <a:lvl3pPr marL="9144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3pPr>
              <a:lvl4pPr marL="13716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4pPr>
              <a:lvl5pPr marL="18288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800" b="1" dirty="0">
                  <a:solidFill>
                    <a:srgbClr val="8E0E88"/>
                  </a:solidFill>
                  <a:highlight>
                    <a:srgbClr val="10508C"/>
                  </a:highlight>
                </a:rPr>
                <a:t> </a:t>
              </a:r>
              <a:r>
                <a:rPr lang="de-DE" sz="1800" dirty="0">
                  <a:solidFill>
                    <a:schemeClr val="bg1"/>
                  </a:solidFill>
                  <a:highlight>
                    <a:srgbClr val="10508C"/>
                  </a:highlight>
                  <a:latin typeface="+mn-lt"/>
                </a:rPr>
                <a:t>Auslöser </a:t>
              </a:r>
            </a:p>
          </p:txBody>
        </p:sp>
      </p:grpSp>
      <p:sp>
        <p:nvSpPr>
          <p:cNvPr id="8" name="Untertitel 5">
            <a:extLst>
              <a:ext uri="{FF2B5EF4-FFF2-40B4-BE49-F238E27FC236}">
                <a16:creationId xmlns:a16="http://schemas.microsoft.com/office/drawing/2014/main" id="{8A3019EA-5123-3249-68BD-38B416D174B1}"/>
              </a:ext>
            </a:extLst>
          </p:cNvPr>
          <p:cNvSpPr txBox="1">
            <a:spLocks/>
          </p:cNvSpPr>
          <p:nvPr/>
        </p:nvSpPr>
        <p:spPr>
          <a:xfrm>
            <a:off x="4699000" y="1563391"/>
            <a:ext cx="6349010" cy="203821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ts val="4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ts val="4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ts val="4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ts val="4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>
                <a:solidFill>
                  <a:srgbClr val="76BD3C"/>
                </a:solidFill>
              </a:rPr>
              <a:t>Wahrnehmung</a:t>
            </a:r>
            <a:r>
              <a:rPr lang="de-DE" dirty="0"/>
              <a:t>  – Was höre oder sehe ich?</a:t>
            </a:r>
          </a:p>
          <a:p>
            <a:r>
              <a:rPr lang="de-DE" b="1" dirty="0">
                <a:solidFill>
                  <a:srgbClr val="76BD3C"/>
                </a:solidFill>
              </a:rPr>
              <a:t>Sachinformationen</a:t>
            </a:r>
            <a:r>
              <a:rPr lang="de-DE" dirty="0"/>
              <a:t> – Welche Zahlen, Fakten, oder Begründungen werden genutzt?</a:t>
            </a:r>
          </a:p>
          <a:p>
            <a:r>
              <a:rPr lang="de-DE" b="1" dirty="0">
                <a:solidFill>
                  <a:srgbClr val="76BD3C"/>
                </a:solidFill>
              </a:rPr>
              <a:t>Positionen</a:t>
            </a:r>
            <a:r>
              <a:rPr lang="de-DE" dirty="0"/>
              <a:t>  –  Welche Sprache oder Worte werden benutzt? </a:t>
            </a:r>
          </a:p>
        </p:txBody>
      </p:sp>
    </p:spTree>
    <p:extLst>
      <p:ext uri="{BB962C8B-B14F-4D97-AF65-F5344CB8AC3E}">
        <p14:creationId xmlns:p14="http://schemas.microsoft.com/office/powerpoint/2010/main" val="123297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2" grpId="0"/>
      <p:bldP spid="2" grpId="0"/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37093-EA55-A1FA-CE13-C331BC6FF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5283BED-4A73-F78D-C31B-A25DE593A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1066" y="2087358"/>
            <a:ext cx="10491848" cy="1696925"/>
          </a:xfrm>
        </p:spPr>
        <p:txBody>
          <a:bodyPr/>
          <a:lstStyle/>
          <a:p>
            <a:r>
              <a:rPr lang="de-DE" dirty="0">
                <a:highlight>
                  <a:srgbClr val="76BD3C"/>
                </a:highlight>
              </a:rPr>
              <a:t> </a:t>
            </a:r>
            <a:r>
              <a:rPr lang="en-US" dirty="0" err="1">
                <a:solidFill>
                  <a:srgbClr val="FFFFFF"/>
                </a:solidFill>
                <a:highlight>
                  <a:srgbClr val="76BD3C"/>
                </a:highlight>
                <a:latin typeface="Source Sans Pro"/>
              </a:rPr>
              <a:t>Grenzen</a:t>
            </a:r>
            <a:r>
              <a:rPr lang="de-DE" dirty="0">
                <a:highlight>
                  <a:srgbClr val="76BD3C"/>
                </a:highlight>
              </a:rPr>
              <a:t>  </a:t>
            </a:r>
            <a:r>
              <a:rPr lang="en-US" dirty="0">
                <a:solidFill>
                  <a:srgbClr val="FFFFFF"/>
                </a:solidFill>
                <a:highlight>
                  <a:srgbClr val="76BD3C"/>
                </a:highlight>
                <a:latin typeface="Source Sans Pro"/>
              </a:rPr>
              <a:t> </a:t>
            </a:r>
            <a:br>
              <a:rPr lang="en-US" dirty="0">
                <a:solidFill>
                  <a:srgbClr val="FFFFFF"/>
                </a:solidFill>
                <a:highlight>
                  <a:srgbClr val="76BD3C"/>
                </a:highlight>
                <a:latin typeface="Source Sans Pro"/>
              </a:rPr>
            </a:br>
            <a:r>
              <a:rPr lang="en-US" dirty="0">
                <a:solidFill>
                  <a:srgbClr val="FFFFFF"/>
                </a:solidFill>
                <a:highlight>
                  <a:srgbClr val="76BD3C"/>
                </a:highlight>
                <a:latin typeface="Source Sans Pro"/>
              </a:rPr>
              <a:t> des Ansatzes</a:t>
            </a:r>
            <a:r>
              <a:rPr lang="de-DE" dirty="0">
                <a:highlight>
                  <a:srgbClr val="76BD3C"/>
                </a:highlight>
              </a:rPr>
              <a:t> </a:t>
            </a:r>
            <a:endParaRPr lang="de-DE" dirty="0">
              <a:solidFill>
                <a:srgbClr val="10508C"/>
              </a:solidFill>
              <a:highlight>
                <a:srgbClr val="76BD3C"/>
              </a:highlight>
            </a:endParaRPr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7015CA88-F806-9978-BBF0-E9F74B1DF2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Wen kann ich erreichen?</a:t>
            </a:r>
          </a:p>
        </p:txBody>
      </p:sp>
    </p:spTree>
    <p:extLst>
      <p:ext uri="{BB962C8B-B14F-4D97-AF65-F5344CB8AC3E}">
        <p14:creationId xmlns:p14="http://schemas.microsoft.com/office/powerpoint/2010/main" val="381182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0D5C0562-88CF-F856-308B-8862B6896AF3}"/>
              </a:ext>
            </a:extLst>
          </p:cNvPr>
          <p:cNvGrpSpPr/>
          <p:nvPr/>
        </p:nvGrpSpPr>
        <p:grpSpPr>
          <a:xfrm>
            <a:off x="2495204" y="851064"/>
            <a:ext cx="7447987" cy="5033813"/>
            <a:chOff x="2070482" y="1199812"/>
            <a:chExt cx="7447987" cy="5033813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07D8451B-34C4-FAD7-6951-EC5204B914B0}"/>
                </a:ext>
              </a:extLst>
            </p:cNvPr>
            <p:cNvSpPr/>
            <p:nvPr/>
          </p:nvSpPr>
          <p:spPr>
            <a:xfrm>
              <a:off x="4276123" y="1199812"/>
              <a:ext cx="5242346" cy="503381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Untertitel 4">
              <a:extLst>
                <a:ext uri="{FF2B5EF4-FFF2-40B4-BE49-F238E27FC236}">
                  <a16:creationId xmlns:a16="http://schemas.microsoft.com/office/drawing/2014/main" id="{72A41BB3-72DA-8EEF-A1CF-D4B7CE07B5BB}"/>
                </a:ext>
              </a:extLst>
            </p:cNvPr>
            <p:cNvSpPr txBox="1">
              <a:spLocks/>
            </p:cNvSpPr>
            <p:nvPr/>
          </p:nvSpPr>
          <p:spPr>
            <a:xfrm>
              <a:off x="2070482" y="4388409"/>
              <a:ext cx="2675122" cy="703956"/>
            </a:xfrm>
            <a:prstGeom prst="rect">
              <a:avLst/>
            </a:prstGeom>
          </p:spPr>
          <p:txBody>
            <a:bodyPr vert="horz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ts val="26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2pPr>
              <a:lvl3pPr marL="9144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3pPr>
              <a:lvl4pPr marL="13716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4pPr>
              <a:lvl5pPr marL="18288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de-DE" b="1" dirty="0">
                  <a:solidFill>
                    <a:srgbClr val="8E0E88"/>
                  </a:solidFill>
                  <a:highlight>
                    <a:srgbClr val="FFCC00"/>
                  </a:highlight>
                </a:rPr>
                <a:t> </a:t>
              </a:r>
              <a:r>
                <a:rPr lang="de-DE" dirty="0">
                  <a:solidFill>
                    <a:srgbClr val="8E0E88"/>
                  </a:solidFill>
                  <a:highlight>
                    <a:srgbClr val="FFCC00"/>
                  </a:highlight>
                  <a:latin typeface="+mn-lt"/>
                </a:rPr>
                <a:t>bewegliche Mitte &amp; </a:t>
              </a:r>
              <a:br>
                <a:rPr lang="de-DE" dirty="0">
                  <a:solidFill>
                    <a:srgbClr val="8E0E88"/>
                  </a:solidFill>
                  <a:highlight>
                    <a:srgbClr val="FFCC00"/>
                  </a:highlight>
                  <a:latin typeface="+mn-lt"/>
                </a:rPr>
              </a:br>
              <a:r>
                <a:rPr lang="de-DE" dirty="0">
                  <a:solidFill>
                    <a:srgbClr val="8E0E88"/>
                  </a:solidFill>
                  <a:highlight>
                    <a:srgbClr val="FFCC00"/>
                  </a:highlight>
                  <a:latin typeface="+mn-lt"/>
                </a:rPr>
                <a:t> Unentschlossene</a:t>
              </a:r>
              <a:r>
                <a:rPr lang="de-DE" dirty="0">
                  <a:highlight>
                    <a:srgbClr val="FFCC00"/>
                  </a:highlight>
                  <a:latin typeface="+mn-lt"/>
                </a:rPr>
                <a:t> </a:t>
              </a:r>
              <a:endParaRPr lang="de-DE" dirty="0">
                <a:solidFill>
                  <a:srgbClr val="8E0E88"/>
                </a:solidFill>
                <a:highlight>
                  <a:srgbClr val="FFCC00"/>
                </a:highlight>
                <a:latin typeface="+mn-lt"/>
              </a:endParaRP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6E88670F-DBEA-E28D-6747-2E6AA6B78073}"/>
              </a:ext>
            </a:extLst>
          </p:cNvPr>
          <p:cNvGrpSpPr/>
          <p:nvPr/>
        </p:nvGrpSpPr>
        <p:grpSpPr>
          <a:xfrm>
            <a:off x="5209736" y="1339712"/>
            <a:ext cx="6288998" cy="4056519"/>
            <a:chOff x="4785014" y="1688460"/>
            <a:chExt cx="6288998" cy="4056519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16022371-06AE-8C3E-B1DB-6CA716C3C2CF}"/>
                </a:ext>
              </a:extLst>
            </p:cNvPr>
            <p:cNvSpPr/>
            <p:nvPr/>
          </p:nvSpPr>
          <p:spPr>
            <a:xfrm>
              <a:off x="4785014" y="1688460"/>
              <a:ext cx="4224565" cy="405651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Untertitel 4">
              <a:extLst>
                <a:ext uri="{FF2B5EF4-FFF2-40B4-BE49-F238E27FC236}">
                  <a16:creationId xmlns:a16="http://schemas.microsoft.com/office/drawing/2014/main" id="{7AE03751-3528-8188-5738-5E3D02EC9AE1}"/>
                </a:ext>
              </a:extLst>
            </p:cNvPr>
            <p:cNvSpPr txBox="1">
              <a:spLocks/>
            </p:cNvSpPr>
            <p:nvPr/>
          </p:nvSpPr>
          <p:spPr>
            <a:xfrm>
              <a:off x="8163420" y="5059287"/>
              <a:ext cx="2910592" cy="496983"/>
            </a:xfrm>
            <a:prstGeom prst="rect">
              <a:avLst/>
            </a:prstGeom>
          </p:spPr>
          <p:txBody>
            <a:bodyPr vert="horz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ts val="26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2pPr>
              <a:lvl3pPr marL="9144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3pPr>
              <a:lvl4pPr marL="13716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4pPr>
              <a:lvl5pPr marL="18288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>
                  <a:solidFill>
                    <a:srgbClr val="8E0E88"/>
                  </a:solidFill>
                  <a:highlight>
                    <a:srgbClr val="FFCC00"/>
                  </a:highlight>
                </a:rPr>
                <a:t> </a:t>
              </a:r>
              <a:r>
                <a:rPr lang="de-DE" dirty="0" err="1">
                  <a:solidFill>
                    <a:srgbClr val="8E0E88"/>
                  </a:solidFill>
                  <a:highlight>
                    <a:srgbClr val="FFCC00"/>
                  </a:highlight>
                  <a:latin typeface="+mn-lt"/>
                </a:rPr>
                <a:t>Sympathisant:innen</a:t>
              </a:r>
              <a:r>
                <a:rPr lang="de-DE" dirty="0">
                  <a:highlight>
                    <a:srgbClr val="FFCC00"/>
                  </a:highlight>
                  <a:latin typeface="+mn-lt"/>
                </a:rPr>
                <a:t> </a:t>
              </a:r>
              <a:endParaRPr lang="de-DE" dirty="0">
                <a:solidFill>
                  <a:srgbClr val="8E0E88"/>
                </a:solidFill>
                <a:highlight>
                  <a:srgbClr val="FFCC00"/>
                </a:highlight>
                <a:latin typeface="+mn-lt"/>
              </a:endParaRP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690AC714-82A4-7F0D-83E0-6825C09B7CD3}"/>
              </a:ext>
            </a:extLst>
          </p:cNvPr>
          <p:cNvGrpSpPr/>
          <p:nvPr/>
        </p:nvGrpSpPr>
        <p:grpSpPr>
          <a:xfrm>
            <a:off x="5586853" y="1700424"/>
            <a:ext cx="5384717" cy="3269749"/>
            <a:chOff x="5194695" y="2081845"/>
            <a:chExt cx="5384717" cy="3269749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EF8CDE90-58F2-E95F-A1AB-F3367A66E393}"/>
                </a:ext>
              </a:extLst>
            </p:cNvPr>
            <p:cNvSpPr/>
            <p:nvPr/>
          </p:nvSpPr>
          <p:spPr>
            <a:xfrm>
              <a:off x="5194695" y="2081845"/>
              <a:ext cx="3405203" cy="326974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Untertitel 4">
              <a:extLst>
                <a:ext uri="{FF2B5EF4-FFF2-40B4-BE49-F238E27FC236}">
                  <a16:creationId xmlns:a16="http://schemas.microsoft.com/office/drawing/2014/main" id="{4EF1AEA8-CAA8-BF86-A93E-8C86C5628643}"/>
                </a:ext>
              </a:extLst>
            </p:cNvPr>
            <p:cNvSpPr txBox="1">
              <a:spLocks/>
            </p:cNvSpPr>
            <p:nvPr/>
          </p:nvSpPr>
          <p:spPr>
            <a:xfrm>
              <a:off x="7948637" y="4552247"/>
              <a:ext cx="2630775" cy="496983"/>
            </a:xfrm>
            <a:prstGeom prst="rect">
              <a:avLst/>
            </a:prstGeom>
          </p:spPr>
          <p:txBody>
            <a:bodyPr vert="horz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ts val="26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2pPr>
              <a:lvl3pPr marL="9144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3pPr>
              <a:lvl4pPr marL="13716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4pPr>
              <a:lvl5pPr marL="18288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>
                  <a:solidFill>
                    <a:srgbClr val="8E0E88"/>
                  </a:solidFill>
                  <a:highlight>
                    <a:srgbClr val="FFCC00"/>
                  </a:highlight>
                </a:rPr>
                <a:t> </a:t>
              </a:r>
              <a:r>
                <a:rPr lang="de-DE" dirty="0" err="1">
                  <a:solidFill>
                    <a:srgbClr val="8E0E88"/>
                  </a:solidFill>
                  <a:highlight>
                    <a:srgbClr val="FFCC00"/>
                  </a:highlight>
                  <a:latin typeface="+mn-lt"/>
                </a:rPr>
                <a:t>Unterstützer:innen</a:t>
              </a:r>
              <a:r>
                <a:rPr lang="de-DE" dirty="0">
                  <a:solidFill>
                    <a:srgbClr val="8E0E88"/>
                  </a:solidFill>
                  <a:highlight>
                    <a:srgbClr val="FFCC00"/>
                  </a:highlight>
                  <a:latin typeface="+mn-lt"/>
                </a:rPr>
                <a:t> </a:t>
              </a:r>
            </a:p>
            <a:p>
              <a:endParaRPr lang="de-DE" dirty="0">
                <a:solidFill>
                  <a:srgbClr val="8E0E88"/>
                </a:solidFill>
                <a:highlight>
                  <a:srgbClr val="FFCC00"/>
                </a:highlight>
                <a:latin typeface="+mn-lt"/>
              </a:endParaRP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20BC594C-8983-ED67-539C-4A4BEFC293DD}"/>
              </a:ext>
            </a:extLst>
          </p:cNvPr>
          <p:cNvGrpSpPr/>
          <p:nvPr/>
        </p:nvGrpSpPr>
        <p:grpSpPr>
          <a:xfrm>
            <a:off x="6050774" y="2147296"/>
            <a:ext cx="4698915" cy="2441351"/>
            <a:chOff x="5626052" y="2496044"/>
            <a:chExt cx="4698915" cy="2441351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26EA4FBF-C8C1-2DEC-A3AD-119E1DA6D062}"/>
                </a:ext>
              </a:extLst>
            </p:cNvPr>
            <p:cNvSpPr/>
            <p:nvPr/>
          </p:nvSpPr>
          <p:spPr>
            <a:xfrm>
              <a:off x="5626052" y="2496044"/>
              <a:ext cx="2542488" cy="244135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Untertitel 4">
              <a:extLst>
                <a:ext uri="{FF2B5EF4-FFF2-40B4-BE49-F238E27FC236}">
                  <a16:creationId xmlns:a16="http://schemas.microsoft.com/office/drawing/2014/main" id="{3C0A1FB7-26CE-A01C-6FE1-C8821F65D18C}"/>
                </a:ext>
              </a:extLst>
            </p:cNvPr>
            <p:cNvSpPr txBox="1">
              <a:spLocks/>
            </p:cNvSpPr>
            <p:nvPr/>
          </p:nvSpPr>
          <p:spPr>
            <a:xfrm>
              <a:off x="7694191" y="4031060"/>
              <a:ext cx="2630776" cy="496983"/>
            </a:xfrm>
            <a:prstGeom prst="rect">
              <a:avLst/>
            </a:prstGeom>
          </p:spPr>
          <p:txBody>
            <a:bodyPr vert="horz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ts val="26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2pPr>
              <a:lvl3pPr marL="9144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3pPr>
              <a:lvl4pPr marL="13716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4pPr>
              <a:lvl5pPr marL="18288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>
                  <a:solidFill>
                    <a:srgbClr val="8E0E88"/>
                  </a:solidFill>
                  <a:highlight>
                    <a:srgbClr val="FFCC00"/>
                  </a:highlight>
                </a:rPr>
                <a:t> </a:t>
              </a:r>
              <a:r>
                <a:rPr lang="de-DE" dirty="0" err="1">
                  <a:solidFill>
                    <a:srgbClr val="8E0E88"/>
                  </a:solidFill>
                  <a:highlight>
                    <a:srgbClr val="FFCC00"/>
                  </a:highlight>
                  <a:latin typeface="+mn-lt"/>
                </a:rPr>
                <a:t>Basisaktivist:innen</a:t>
              </a:r>
              <a:r>
                <a:rPr lang="de-DE" dirty="0">
                  <a:highlight>
                    <a:srgbClr val="FFCC00"/>
                  </a:highlight>
                  <a:latin typeface="+mn-lt"/>
                </a:rPr>
                <a:t> </a:t>
              </a:r>
              <a:endParaRPr lang="de-DE" dirty="0">
                <a:solidFill>
                  <a:srgbClr val="8E0E88"/>
                </a:solidFill>
                <a:highlight>
                  <a:srgbClr val="FFCC00"/>
                </a:highlight>
                <a:latin typeface="+mn-lt"/>
              </a:endParaRPr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7040F40-533A-C908-3E37-9509385572B1}"/>
              </a:ext>
            </a:extLst>
          </p:cNvPr>
          <p:cNvGrpSpPr/>
          <p:nvPr/>
        </p:nvGrpSpPr>
        <p:grpSpPr>
          <a:xfrm>
            <a:off x="6545204" y="2622057"/>
            <a:ext cx="3602827" cy="1491828"/>
            <a:chOff x="6120482" y="2970805"/>
            <a:chExt cx="3602827" cy="1491828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EFB3867E-3762-4853-E6FE-1DF4E8439679}"/>
                </a:ext>
              </a:extLst>
            </p:cNvPr>
            <p:cNvSpPr/>
            <p:nvPr/>
          </p:nvSpPr>
          <p:spPr>
            <a:xfrm>
              <a:off x="6120482" y="2970805"/>
              <a:ext cx="1553629" cy="149182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Untertitel 4">
              <a:extLst>
                <a:ext uri="{FF2B5EF4-FFF2-40B4-BE49-F238E27FC236}">
                  <a16:creationId xmlns:a16="http://schemas.microsoft.com/office/drawing/2014/main" id="{AFC25D2B-35C1-7C35-E332-7DC0DBE58AC1}"/>
                </a:ext>
              </a:extLst>
            </p:cNvPr>
            <p:cNvSpPr txBox="1">
              <a:spLocks/>
            </p:cNvSpPr>
            <p:nvPr/>
          </p:nvSpPr>
          <p:spPr>
            <a:xfrm>
              <a:off x="7317386" y="3487497"/>
              <a:ext cx="2405923" cy="496983"/>
            </a:xfrm>
            <a:prstGeom prst="rect">
              <a:avLst/>
            </a:prstGeom>
          </p:spPr>
          <p:txBody>
            <a:bodyPr vert="horz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ts val="26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1pPr>
              <a:lvl2pPr marL="4572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2pPr>
              <a:lvl3pPr marL="9144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3pPr>
              <a:lvl4pPr marL="13716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4pPr>
              <a:lvl5pPr marL="1828800" indent="0" algn="ctr" defTabSz="914400" rtl="0" eaLnBrk="1" latinLnBrk="0" hangingPunct="1">
                <a:lnSpc>
                  <a:spcPts val="4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2">
                      <a:lumMod val="2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>
                  <a:solidFill>
                    <a:srgbClr val="8E0E88"/>
                  </a:solidFill>
                  <a:highlight>
                    <a:srgbClr val="FFCC00"/>
                  </a:highlight>
                </a:rPr>
                <a:t> </a:t>
              </a:r>
              <a:r>
                <a:rPr lang="de-DE" dirty="0">
                  <a:solidFill>
                    <a:srgbClr val="8E0E88"/>
                  </a:solidFill>
                  <a:highlight>
                    <a:srgbClr val="FFCC00"/>
                  </a:highlight>
                  <a:latin typeface="+mn-lt"/>
                </a:rPr>
                <a:t>Bewegungseliten</a:t>
              </a:r>
              <a:r>
                <a:rPr lang="de-DE" dirty="0">
                  <a:highlight>
                    <a:srgbClr val="FFCC00"/>
                  </a:highlight>
                  <a:latin typeface="+mn-lt"/>
                </a:rPr>
                <a:t> </a:t>
              </a:r>
              <a:endParaRPr lang="de-DE" dirty="0">
                <a:solidFill>
                  <a:srgbClr val="8E0E88"/>
                </a:solidFill>
                <a:highlight>
                  <a:srgbClr val="FFCC00"/>
                </a:highlight>
                <a:latin typeface="+mn-lt"/>
              </a:endParaRPr>
            </a:p>
          </p:txBody>
        </p:sp>
      </p:grpSp>
      <p:sp>
        <p:nvSpPr>
          <p:cNvPr id="14" name="Untertitel 4">
            <a:extLst>
              <a:ext uri="{FF2B5EF4-FFF2-40B4-BE49-F238E27FC236}">
                <a16:creationId xmlns:a16="http://schemas.microsoft.com/office/drawing/2014/main" id="{75EBAD2E-F382-D2A0-C63F-512BFC26AAFE}"/>
              </a:ext>
            </a:extLst>
          </p:cNvPr>
          <p:cNvSpPr txBox="1">
            <a:spLocks/>
          </p:cNvSpPr>
          <p:nvPr/>
        </p:nvSpPr>
        <p:spPr>
          <a:xfrm>
            <a:off x="729536" y="5740865"/>
            <a:ext cx="3387449" cy="49276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ts val="4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ts val="4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ts val="4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ts val="4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="1" dirty="0">
                <a:solidFill>
                  <a:schemeClr val="tx1"/>
                </a:solidFill>
              </a:rPr>
              <a:t> </a:t>
            </a:r>
            <a:r>
              <a:rPr lang="de-DE" sz="1800" dirty="0">
                <a:solidFill>
                  <a:schemeClr val="tx1"/>
                </a:solidFill>
                <a:latin typeface="+mn-lt"/>
              </a:rPr>
              <a:t>Zwiebelmodell nach Dieter </a:t>
            </a:r>
            <a:r>
              <a:rPr lang="de-DE" sz="1800" dirty="0" err="1">
                <a:solidFill>
                  <a:schemeClr val="tx1"/>
                </a:solidFill>
                <a:latin typeface="+mn-lt"/>
              </a:rPr>
              <a:t>Rucht</a:t>
            </a:r>
            <a:endParaRPr lang="de-DE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0F32730-849B-FD3B-11A2-55AA693F2F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highlight>
                  <a:srgbClr val="76BD3C"/>
                </a:highlight>
              </a:rPr>
              <a:t> Wie gefestigt ist das Weltbild  </a:t>
            </a:r>
            <a:br>
              <a:rPr lang="de-DE" dirty="0">
                <a:highlight>
                  <a:srgbClr val="76BD3C"/>
                </a:highlight>
              </a:rPr>
            </a:br>
            <a:r>
              <a:rPr lang="de-DE" dirty="0">
                <a:highlight>
                  <a:srgbClr val="76BD3C"/>
                </a:highlight>
              </a:rPr>
              <a:t> meines Gegenübers?  </a:t>
            </a:r>
          </a:p>
        </p:txBody>
      </p:sp>
    </p:spTree>
    <p:extLst>
      <p:ext uri="{BB962C8B-B14F-4D97-AF65-F5344CB8AC3E}">
        <p14:creationId xmlns:p14="http://schemas.microsoft.com/office/powerpoint/2010/main" val="121037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ource Sans">
      <a:majorFont>
        <a:latin typeface="Source Sans Pro 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</Words>
  <Application>Microsoft Office PowerPoint</Application>
  <PresentationFormat>Breitbild</PresentationFormat>
  <Paragraphs>57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Wingdings</vt:lpstr>
      <vt:lpstr>Source Sans Pro</vt:lpstr>
      <vt:lpstr>Aptos</vt:lpstr>
      <vt:lpstr>Arial</vt:lpstr>
      <vt:lpstr>Office</vt:lpstr>
      <vt:lpstr>Vorlage PPT</vt:lpstr>
      <vt:lpstr> Der Weg zum Vorurteil </vt:lpstr>
      <vt:lpstr> Der Weg zum   Vorurteil </vt:lpstr>
      <vt:lpstr> Spirale der    trennenden Kommunikation  </vt:lpstr>
      <vt:lpstr> Verbindende    Kommunikation  </vt:lpstr>
      <vt:lpstr> Das Eisberg-Modell </vt:lpstr>
      <vt:lpstr> Ich- und Du-Eisberg </vt:lpstr>
      <vt:lpstr> Grenzen     des Ansatzes </vt:lpstr>
      <vt:lpstr> Wie gefestigt ist das Weltbild    meines Gegenübers? 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Thorsten Probst</dc:creator>
  <cp:lastModifiedBy>Bothe, Larissa</cp:lastModifiedBy>
  <cp:revision>61</cp:revision>
  <dcterms:created xsi:type="dcterms:W3CDTF">2023-10-06T11:04:50Z</dcterms:created>
  <dcterms:modified xsi:type="dcterms:W3CDTF">2026-01-15T13:20:44Z</dcterms:modified>
</cp:coreProperties>
</file>